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77" r:id="rId6"/>
    <p:sldId id="278" r:id="rId7"/>
    <p:sldId id="279" r:id="rId8"/>
    <p:sldId id="280" r:id="rId9"/>
    <p:sldId id="264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61" r:id="rId18"/>
    <p:sldId id="290" r:id="rId19"/>
    <p:sldId id="291" r:id="rId20"/>
    <p:sldId id="292" r:id="rId21"/>
    <p:sldId id="293" r:id="rId22"/>
    <p:sldId id="294" r:id="rId23"/>
    <p:sldId id="295" r:id="rId24"/>
    <p:sldId id="297" r:id="rId25"/>
    <p:sldId id="298" r:id="rId26"/>
    <p:sldId id="299" r:id="rId27"/>
    <p:sldId id="300" r:id="rId28"/>
    <p:sldId id="296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uli" panose="020B0604020202020204" charset="0"/>
      <p:regular r:id="rId34"/>
    </p:embeddedFont>
    <p:embeddedFont>
      <p:font typeface="Muli Bold" panose="020B0604020202020204" charset="0"/>
      <p:regular r:id="rId35"/>
    </p:embeddedFont>
    <p:embeddedFont>
      <p:font typeface="Muli Semi-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ương Văn Tú" initials="TVT" lastIdx="1" clrIdx="0">
    <p:extLst>
      <p:ext uri="{19B8F6BF-5375-455C-9EA6-DF929625EA0E}">
        <p15:presenceInfo xmlns:p15="http://schemas.microsoft.com/office/powerpoint/2012/main" userId="S::106220240@sv1.dut.udn.vn::5003cd4f-e0e9-45a5-b872-bd3a0c167c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9.png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277725" y="8916631"/>
            <a:ext cx="3981575" cy="29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endParaRPr lang="en-US" sz="1900">
              <a:solidFill>
                <a:srgbClr val="F243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Freeform 8"/>
          <p:cNvSpPr/>
          <p:nvPr/>
        </p:nvSpPr>
        <p:spPr>
          <a:xfrm rot="2151761">
            <a:off x="13281361" y="-3811106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700000">
            <a:off x="-2296126" y="7962379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66799" y="1141486"/>
            <a:ext cx="13593603" cy="1872617"/>
            <a:chOff x="194821" y="1064780"/>
            <a:chExt cx="18124803" cy="2496823"/>
          </a:xfrm>
        </p:grpSpPr>
        <p:sp>
          <p:nvSpPr>
            <p:cNvPr id="11" name="TextBox 11"/>
            <p:cNvSpPr txBox="1"/>
            <p:nvPr/>
          </p:nvSpPr>
          <p:spPr>
            <a:xfrm>
              <a:off x="194821" y="2725096"/>
              <a:ext cx="16422836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endParaRPr lang="en-US" sz="3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2822" y="1064780"/>
              <a:ext cx="17616802" cy="14170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002"/>
                </a:lnSpc>
              </a:pPr>
              <a:r>
                <a:rPr lang="vi-VN" sz="6000" b="1" spc="-297">
                  <a:solidFill>
                    <a:srgbClr val="000000"/>
                  </a:solidFill>
                  <a:ea typeface="Muli"/>
                  <a:cs typeface="Muli"/>
                  <a:sym typeface="Muli Semi-Bold"/>
                </a:rPr>
                <a:t>BÁO CÁO: LẬP TRÌNH ĐA NỀN TẢNG</a:t>
              </a:r>
              <a:endParaRPr lang="en-US" sz="6000" spc="-297">
                <a:solidFill>
                  <a:srgbClr val="000000"/>
                </a:solidFill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29C3AEF-DD00-4AB1-8351-5951AAED8114}"/>
              </a:ext>
            </a:extLst>
          </p:cNvPr>
          <p:cNvSpPr/>
          <p:nvPr/>
        </p:nvSpPr>
        <p:spPr>
          <a:xfrm>
            <a:off x="1309036" y="3451803"/>
            <a:ext cx="156699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500"/>
              <a:t>SharedPreferences trong Flutter – Lưu trữ dữ liệu đơn giản</a:t>
            </a:r>
            <a:endParaRPr lang="en-US" sz="45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074380-DD74-42B4-8C4C-07F20F18255F}"/>
              </a:ext>
            </a:extLst>
          </p:cNvPr>
          <p:cNvSpPr/>
          <p:nvPr/>
        </p:nvSpPr>
        <p:spPr>
          <a:xfrm>
            <a:off x="5593043" y="5425854"/>
            <a:ext cx="9675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4000"/>
              <a:t>Trương Văn Tú và Trần Đình Quang Nhật</a:t>
            </a:r>
            <a:endParaRPr lang="en-US" sz="4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F67D5-4A54-4029-8AE7-7E9FDF79EE6F}"/>
              </a:ext>
            </a:extLst>
          </p:cNvPr>
          <p:cNvSpPr/>
          <p:nvPr/>
        </p:nvSpPr>
        <p:spPr>
          <a:xfrm>
            <a:off x="7190421" y="7284471"/>
            <a:ext cx="80897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4000"/>
              <a:t>GVHD: TS. Nguyễn Duy Nhật Viễn</a:t>
            </a:r>
            <a:endParaRPr lang="en-US"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AB4754A5-AFB2-482B-A7C7-8E5F8F5D5985}"/>
              </a:ext>
            </a:extLst>
          </p:cNvPr>
          <p:cNvSpPr/>
          <p:nvPr/>
        </p:nvSpPr>
        <p:spPr>
          <a:xfrm>
            <a:off x="1" y="-23132"/>
            <a:ext cx="6553199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F0F9F679-6DCE-4514-A126-FDBCEEE3A9D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721A6F9-CB46-4FA3-BCA9-100E72BFD816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8840B049-CD3D-4AE8-8977-773A69354456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9600AC28-210C-40BF-B9F9-400C113206EC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A8EDD758-AD97-4F68-A41D-BBD1DAA9C865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0A3CC670-EAC0-4DB1-ADB5-F48C823367A5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590C3C30-81AE-463D-A36E-CC10D5CA39FD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pic>
        <p:nvPicPr>
          <p:cNvPr id="10" name="Graphic 9" descr="Kiosk">
            <a:extLst>
              <a:ext uri="{FF2B5EF4-FFF2-40B4-BE49-F238E27FC236}">
                <a16:creationId xmlns:a16="http://schemas.microsoft.com/office/drawing/2014/main" id="{7B863205-D330-4DE9-BF42-946B26A18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82" y="3174857"/>
            <a:ext cx="800100" cy="80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783116-CE2B-43EC-81C5-33DD999346DE}"/>
              </a:ext>
            </a:extLst>
          </p:cNvPr>
          <p:cNvSpPr/>
          <p:nvPr/>
        </p:nvSpPr>
        <p:spPr>
          <a:xfrm>
            <a:off x="1306339" y="3084616"/>
            <a:ext cx="501826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5000" b="1"/>
              <a:t>Lấy dữ liệu: </a:t>
            </a:r>
            <a:r>
              <a:rPr lang="vi-VN" sz="5000"/>
              <a:t>Sử dụng phương thức “get” </a:t>
            </a:r>
            <a:endParaRPr lang="en-US" sz="5000" b="1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EEE3A986-2710-44BC-8BEF-6598FDD1F6FE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286690A-161A-444E-9E18-95C08D622D85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CDFB1344-2BDF-4343-9036-FBD138245846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6792C-04F0-4527-8C00-8CAF19DBDC99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36725-F821-41E5-AD3B-778C3DEFBFC5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Cách sử dụng SharedPreference</a:t>
            </a:r>
            <a:endParaRPr lang="en-US" sz="6000" b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762728-E613-4D3A-839B-D3380FD0B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878" y="3310802"/>
            <a:ext cx="12071053" cy="13668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2FD3E1-490A-41E0-A1A4-F5E73EF59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499" y="4775303"/>
            <a:ext cx="12106531" cy="21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1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2FFF2F9B-B1F1-4449-860B-F9751E206142}"/>
              </a:ext>
            </a:extLst>
          </p:cNvPr>
          <p:cNvSpPr/>
          <p:nvPr/>
        </p:nvSpPr>
        <p:spPr>
          <a:xfrm>
            <a:off x="1" y="-23132"/>
            <a:ext cx="7467599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55D690B2-65C0-44E9-8969-B0658E07A232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6AFD926-A38E-4311-B286-508C85D044A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F5AC4D40-8D9F-4E67-BAD6-4539D2ADBD5B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3B194462-95F6-4FFC-B588-E165039ECC3A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89E0513-5273-4156-98A5-41FD5D19C9F6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A2F3278B-ED8C-43EF-A2DB-27848241CF06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E89E5FC7-5FAA-49E3-A0ED-39E6C5C5D307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pic>
        <p:nvPicPr>
          <p:cNvPr id="10" name="Graphic 9" descr="Kiosk">
            <a:extLst>
              <a:ext uri="{FF2B5EF4-FFF2-40B4-BE49-F238E27FC236}">
                <a16:creationId xmlns:a16="http://schemas.microsoft.com/office/drawing/2014/main" id="{50A74D1E-5931-4343-89DF-CCE36C9DF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82" y="3174857"/>
            <a:ext cx="800100" cy="80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FD6E25-D68D-4F68-BD8D-8AF11D258B78}"/>
              </a:ext>
            </a:extLst>
          </p:cNvPr>
          <p:cNvSpPr/>
          <p:nvPr/>
        </p:nvSpPr>
        <p:spPr>
          <a:xfrm>
            <a:off x="1306339" y="3084616"/>
            <a:ext cx="501826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5000" b="1"/>
              <a:t>Xóa dữ liệu: </a:t>
            </a:r>
            <a:r>
              <a:rPr lang="vi-VN" sz="5000"/>
              <a:t>Sử dụng phương thức “remove” </a:t>
            </a:r>
            <a:endParaRPr lang="en-US" sz="5000" b="1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DB9DF126-4262-4910-9DF7-E823A9E79D6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DC3A483-EBEB-4869-AC94-215296461F8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464A204E-84D2-4FFB-BBD0-05270DE3B39C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73B11A5-739A-4AA6-85F5-11FD28B9CE14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3540BC-568A-4C17-B06C-50024D28D39B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Cách sử dụng SharedPreference</a:t>
            </a:r>
            <a:endParaRPr lang="en-US" sz="6000" b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FA586B-B168-44B9-827E-E619AA012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938" y="3392850"/>
            <a:ext cx="10228868" cy="15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E637AD43-AB59-43E9-BA10-B13383D241AD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D0C0AE00-217E-4B40-ABF2-8571CCCDCE56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EF497AE1-E48F-4076-98C1-3F246D4D3CA2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93D0935-792C-4FD2-A15E-FEB3AC126CB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34496-0BE7-4EF4-B7FF-86C4E41BE9CC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Demo ứng dụng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565E1-4F74-4783-BFC8-3525E8338C5A}"/>
              </a:ext>
            </a:extLst>
          </p:cNvPr>
          <p:cNvSpPr txBox="1"/>
          <p:nvPr/>
        </p:nvSpPr>
        <p:spPr>
          <a:xfrm>
            <a:off x="1855796" y="3924301"/>
            <a:ext cx="1039804" cy="3733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0905B-3704-46AA-8C38-0C2FA7428DE6}"/>
              </a:ext>
            </a:extLst>
          </p:cNvPr>
          <p:cNvSpPr txBox="1"/>
          <p:nvPr/>
        </p:nvSpPr>
        <p:spPr>
          <a:xfrm>
            <a:off x="3264214" y="4662745"/>
            <a:ext cx="13155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Lưu và tải dữ liệu Dark mode và Font size bằng SharedPreferences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5F278-4A92-477B-8531-822AEBE6786C}"/>
              </a:ext>
            </a:extLst>
          </p:cNvPr>
          <p:cNvSpPr/>
          <p:nvPr/>
        </p:nvSpPr>
        <p:spPr>
          <a:xfrm>
            <a:off x="3264214" y="6436315"/>
            <a:ext cx="99095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Giúp ứng dụng ghi nhớ cài đặt khi mở lại ứng dụng</a:t>
            </a:r>
            <a:endParaRPr lang="en-US" sz="3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0BF222-DE78-4492-950B-EFD2F2F5EF3B}"/>
              </a:ext>
            </a:extLst>
          </p:cNvPr>
          <p:cNvSpPr/>
          <p:nvPr/>
        </p:nvSpPr>
        <p:spPr>
          <a:xfrm>
            <a:off x="2211536" y="4662745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4ADAB1-98F5-4623-AE7D-80B49A70C9B9}"/>
              </a:ext>
            </a:extLst>
          </p:cNvPr>
          <p:cNvSpPr/>
          <p:nvPr/>
        </p:nvSpPr>
        <p:spPr>
          <a:xfrm>
            <a:off x="2191019" y="651167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18283B-692A-416F-9BB9-E7EF0385BE8A}"/>
              </a:ext>
            </a:extLst>
          </p:cNvPr>
          <p:cNvCxnSpPr>
            <a:endCxn id="13" idx="0"/>
          </p:cNvCxnSpPr>
          <p:nvPr/>
        </p:nvCxnSpPr>
        <p:spPr>
          <a:xfrm>
            <a:off x="2383545" y="5080671"/>
            <a:ext cx="1" cy="143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592FA1-166A-40C2-9870-8B8371477FE5}"/>
              </a:ext>
            </a:extLst>
          </p:cNvPr>
          <p:cNvSpPr txBox="1"/>
          <p:nvPr/>
        </p:nvSpPr>
        <p:spPr>
          <a:xfrm>
            <a:off x="1452243" y="2505086"/>
            <a:ext cx="5867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/>
              <a:t>Mục tiêu: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342944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695AC19F-9280-4BA8-AFCA-F3F036F7E8EA}"/>
              </a:ext>
            </a:extLst>
          </p:cNvPr>
          <p:cNvSpPr/>
          <p:nvPr/>
        </p:nvSpPr>
        <p:spPr>
          <a:xfrm>
            <a:off x="1" y="-23132"/>
            <a:ext cx="852169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3E9201B1-C957-4DA0-B0F4-4F72F0848FB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88FC4E4-2781-4054-92E0-2DC785213EFA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DED30A9C-0311-4C32-908C-DD26434E8B2E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E713390E-4C96-462C-A755-05E4F523EB7F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1BAC8FE6-45C7-468F-807A-A211E7A231AE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8D33E463-1800-4933-8B44-9C91D49E3E58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396ACBDB-2BC2-480E-A800-C635453AFF71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19929-B338-4C9A-9DAD-503FA95A887F}"/>
              </a:ext>
            </a:extLst>
          </p:cNvPr>
          <p:cNvSpPr/>
          <p:nvPr/>
        </p:nvSpPr>
        <p:spPr>
          <a:xfrm>
            <a:off x="222250" y="3387972"/>
            <a:ext cx="8077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- Lấy dữ liệu trong bộ nhớ nếu có.</a:t>
            </a:r>
          </a:p>
          <a:p>
            <a:r>
              <a:rPr lang="vi-VN" sz="3000"/>
              <a:t>- Nếu chưa có dữ liệu thì dùng giá trị mặc định</a:t>
            </a:r>
            <a:endParaRPr lang="en-US" sz="3000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BFCA9738-3774-4D6F-A5D8-BED5F54FDC26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14C7462-6742-4A3F-97E6-979EEBBFD18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D7C82CB8-84AE-4573-8BFD-C38CB5ACF350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3C88311-B60C-40D5-8826-BD10B542F6AB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245DAA-0EE3-4203-9333-3CCCCB134D81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Khởi tạo và đọc dữ liệu</a:t>
            </a:r>
            <a:endParaRPr lang="en-US" sz="6000" b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68B23C-7A91-4242-843A-51BACF6D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790" y="1558717"/>
            <a:ext cx="8655517" cy="87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8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810BC3DA-1DB8-4B36-8165-E638A70D2B10}"/>
              </a:ext>
            </a:extLst>
          </p:cNvPr>
          <p:cNvSpPr/>
          <p:nvPr/>
        </p:nvSpPr>
        <p:spPr>
          <a:xfrm>
            <a:off x="1" y="-23132"/>
            <a:ext cx="852169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8BC1EC96-48DE-4CEB-811C-C35E28783F28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7FA6D76-5334-4422-96BA-5E41770B8573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0AB78898-05E5-4BB0-9CF0-3B7CC59E117D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63936DB6-B717-41FD-872A-6B047A377403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9BDA4F83-8B3E-4260-986C-6FFE1F4DE639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F0B5345D-C38B-4204-B5A9-6F615CF8EB8F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30957B15-7B4E-4CC2-892F-69FDF9C6FADB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02C63-6FDB-41D3-BE38-72FBF7665D1B}"/>
              </a:ext>
            </a:extLst>
          </p:cNvPr>
          <p:cNvSpPr/>
          <p:nvPr/>
        </p:nvSpPr>
        <p:spPr>
          <a:xfrm>
            <a:off x="222250" y="3387972"/>
            <a:ext cx="807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- Lưu lại trạng thái Dart mode và Font size.</a:t>
            </a:r>
          </a:p>
          <a:p>
            <a:r>
              <a:rPr lang="vi-VN" sz="3000"/>
              <a:t>- Sử dụng await đảm bảo quá trình ghi </a:t>
            </a:r>
          </a:p>
          <a:p>
            <a:r>
              <a:rPr lang="vi-VN" sz="3000"/>
              <a:t>- Có try – catch để bắt lỗi</a:t>
            </a:r>
            <a:endParaRPr lang="en-US" sz="3000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EABF226E-EDC0-4E75-8C88-7D4E5C0D7901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24E1731D-EA02-482A-9285-39C5A8DCF8F8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2E4C8A04-7FBA-47BE-984D-AB5EF9995B56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4EB19D8-D513-4471-A9B9-93261F50467C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5DFCA9-8C2F-4ADC-9721-47A801654D89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Ghi lại dữ liệu</a:t>
            </a:r>
            <a:endParaRPr lang="en-US" sz="60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3B14E2-141C-4E84-AA4C-7BB31B768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898" y="2819892"/>
            <a:ext cx="9664701" cy="39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CAF3E7F2-1A17-4BD1-90E5-71825D733261}"/>
              </a:ext>
            </a:extLst>
          </p:cNvPr>
          <p:cNvSpPr/>
          <p:nvPr/>
        </p:nvSpPr>
        <p:spPr>
          <a:xfrm>
            <a:off x="1" y="-23132"/>
            <a:ext cx="852169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5573D91F-0C9C-499E-A346-CB77D91E4482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44CF601-FBBD-4E99-A7B6-E289A4816AFB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A1DEE882-E87D-41EB-B72E-893035CF3CFE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625CC656-07E9-460D-B323-A6D58180AAE1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37E0F217-FD72-439D-9E76-EDE2681BF1BF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CDD8EC9D-AD74-4F5C-B0D7-ECC836A8920D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9480412E-FF36-456B-806A-2B80783E22DF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F04BD4-91BF-4C93-9706-6ABD319687AC}"/>
              </a:ext>
            </a:extLst>
          </p:cNvPr>
          <p:cNvSpPr/>
          <p:nvPr/>
        </p:nvSpPr>
        <p:spPr>
          <a:xfrm>
            <a:off x="222250" y="3387972"/>
            <a:ext cx="8077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- Khi người dùng thay đổi sáng tối, cập nhật ngay lập tức.</a:t>
            </a:r>
          </a:p>
          <a:p>
            <a:r>
              <a:rPr lang="vi-VN" sz="3000"/>
              <a:t>- Khi thay đổi kích cỡ chữ, lưu giá trị mới</a:t>
            </a:r>
          </a:p>
          <a:p>
            <a:r>
              <a:rPr lang="vi-VN" sz="3000"/>
              <a:t>- Dùng setState() để cập nhật UI theo dữ liệu mới.</a:t>
            </a:r>
            <a:endParaRPr lang="en-US" sz="3000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C9AD550F-FD8C-405C-88FB-EF2E2C356F6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61B9E4E-04FF-4F2E-AB29-E0E67CB8F902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94B146B9-3FC6-41B2-A1FE-AB09570FFAC2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EBAA0-80EE-4FDE-A1FC-7C099562D47A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EAA551-699F-46FF-A881-7FEA7DBCEEA8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Xử lý thay đổi giao diện</a:t>
            </a:r>
            <a:endParaRPr lang="en-US" sz="60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392AC7-ADE8-4B1D-B33E-7B2D4F554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626" y="2857500"/>
            <a:ext cx="8138886" cy="47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3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E8062716-ADEA-410C-9DFB-A8102D82CC1D}"/>
              </a:ext>
            </a:extLst>
          </p:cNvPr>
          <p:cNvSpPr/>
          <p:nvPr/>
        </p:nvSpPr>
        <p:spPr>
          <a:xfrm>
            <a:off x="1" y="-23132"/>
            <a:ext cx="852169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738CF354-B774-4AD3-8C49-23BF61CFD2FA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4160A31-C75D-4F46-B563-6409A5AA652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67E4E4C9-2BB6-4777-94B2-7F349C36D379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511DD7C5-51E9-4BBB-8B47-03B7C0B42276}"/>
              </a:ext>
            </a:extLst>
          </p:cNvPr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F7480141-2007-4830-9EAC-4FA35D08AF00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3299A339-9558-43D3-B93B-1597499CD620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BE02449A-349A-489F-9359-C55520CD6821}"/>
              </a:ext>
            </a:extLst>
          </p:cNvPr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D1319F-2853-419D-AF39-818120F853CD}"/>
              </a:ext>
            </a:extLst>
          </p:cNvPr>
          <p:cNvSpPr/>
          <p:nvPr/>
        </p:nvSpPr>
        <p:spPr>
          <a:xfrm>
            <a:off x="222250" y="3387972"/>
            <a:ext cx="807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- Tùy biến giao diện theo Dart / Light mode.</a:t>
            </a:r>
          </a:p>
          <a:p>
            <a:r>
              <a:rPr lang="vi-VN" sz="3000"/>
              <a:t>- Truyền dữ liệu callback vào Homepage.</a:t>
            </a:r>
          </a:p>
          <a:p>
            <a:r>
              <a:rPr lang="vi-VN" sz="3000"/>
              <a:t>- Ứng dụng cập nhật các thay đổi tức thì.</a:t>
            </a:r>
            <a:endParaRPr lang="en-US" sz="3000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899A0921-C7D9-4DE0-9C7D-5F24FD9E707D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672F41D-223D-4EB1-833B-3AFEC454B186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7669B540-A0DA-405B-9E18-78E69E05878A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19F14-F4CD-442F-8D7C-529D47998825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5D9F1-0601-470D-9D2A-02DBA9407BC2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Xây dựng giao diện</a:t>
            </a:r>
            <a:endParaRPr lang="en-US" sz="60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3A84B2-48F1-4CC7-9FB8-FC719D6FB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927" y="1585416"/>
            <a:ext cx="8364773" cy="86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7601976" y="4097811"/>
            <a:ext cx="515530" cy="446167"/>
          </a:xfrm>
          <a:custGeom>
            <a:avLst/>
            <a:gdLst/>
            <a:ahLst/>
            <a:cxnLst/>
            <a:rect l="l" t="t" r="r" b="b"/>
            <a:pathLst>
              <a:path w="515530" h="446167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61807" y="5689724"/>
            <a:ext cx="4162987" cy="1159431"/>
            <a:chOff x="0" y="-19050"/>
            <a:chExt cx="5550649" cy="15459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21" name="TextBox 21"/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62507" y="5689724"/>
            <a:ext cx="4162987" cy="1159431"/>
            <a:chOff x="0" y="-19050"/>
            <a:chExt cx="5550649" cy="154590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58725" y="5689724"/>
            <a:ext cx="4162987" cy="1159431"/>
            <a:chOff x="0" y="-19050"/>
            <a:chExt cx="5550649" cy="1545908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31" name="Group 5">
            <a:extLst>
              <a:ext uri="{FF2B5EF4-FFF2-40B4-BE49-F238E27FC236}">
                <a16:creationId xmlns:a16="http://schemas.microsoft.com/office/drawing/2014/main" id="{7528EEAC-3281-4090-99D2-EA83F18F83DC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86C7BD-0E65-42CE-A858-7ABAE869A68C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05D33DE9-C397-4197-A479-BBA0DCBDD611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4" name="Group 8">
            <a:extLst>
              <a:ext uri="{FF2B5EF4-FFF2-40B4-BE49-F238E27FC236}">
                <a16:creationId xmlns:a16="http://schemas.microsoft.com/office/drawing/2014/main" id="{F5BE7641-912F-4D6F-9AE2-5589BF0C2118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3FC93936-B6CD-4456-8C1E-0D0FC627BFAD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34873006-F933-4C25-8ACC-731CB56EC8A2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164C333-5A75-4B5D-850B-F06A0339FC39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196410-D9EB-45B5-B865-A5DE3E34EFCA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Kết quả Demo Dart mode</a:t>
            </a:r>
            <a:endParaRPr lang="en-US" sz="6000" b="1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AF640FB-4424-4C33-A151-D81444237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658" y="2445139"/>
            <a:ext cx="5114298" cy="60200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A9F8872-FFAD-4FF4-878D-10DFAED64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21" y="2445139"/>
            <a:ext cx="5059527" cy="60200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2327E72-00E1-4695-AF77-00293A0A0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7166" y="2445139"/>
            <a:ext cx="5114298" cy="60429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DEF0D107-0C89-4329-AE47-8913A9F06401}"/>
              </a:ext>
            </a:extLst>
          </p:cNvPr>
          <p:cNvSpPr/>
          <p:nvPr/>
        </p:nvSpPr>
        <p:spPr>
          <a:xfrm>
            <a:off x="7601976" y="4097811"/>
            <a:ext cx="515530" cy="446167"/>
          </a:xfrm>
          <a:custGeom>
            <a:avLst/>
            <a:gdLst/>
            <a:ahLst/>
            <a:cxnLst/>
            <a:rect l="l" t="t" r="r" b="b"/>
            <a:pathLst>
              <a:path w="515530" h="446167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AD2D363C-9086-48B4-A844-059A89AC49C0}"/>
              </a:ext>
            </a:extLst>
          </p:cNvPr>
          <p:cNvGrpSpPr/>
          <p:nvPr/>
        </p:nvGrpSpPr>
        <p:grpSpPr>
          <a:xfrm>
            <a:off x="1461807" y="5689724"/>
            <a:ext cx="4162987" cy="1159431"/>
            <a:chOff x="0" y="-19050"/>
            <a:chExt cx="5550649" cy="1545908"/>
          </a:xfrm>
        </p:grpSpPr>
        <p:sp>
          <p:nvSpPr>
            <p:cNvPr id="4" name="TextBox 16">
              <a:extLst>
                <a:ext uri="{FF2B5EF4-FFF2-40B4-BE49-F238E27FC236}">
                  <a16:creationId xmlns:a16="http://schemas.microsoft.com/office/drawing/2014/main" id="{8BFC74B9-FD92-4CF4-8A1B-5782F2AAAA6B}"/>
                </a:ext>
              </a:extLst>
            </p:cNvPr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5" name="TextBox 17">
              <a:extLst>
                <a:ext uri="{FF2B5EF4-FFF2-40B4-BE49-F238E27FC236}">
                  <a16:creationId xmlns:a16="http://schemas.microsoft.com/office/drawing/2014/main" id="{895E94DD-4840-469F-A0C9-B6FCC0C640E6}"/>
                </a:ext>
              </a:extLst>
            </p:cNvPr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48F420B7-5459-4ADB-9594-92AD6E6D9657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97CD4DD-E02C-4D53-A535-86E87CF16DBF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69E36B86-C4DC-4F27-B29C-54D05B4074E4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" name="Group 25">
            <a:extLst>
              <a:ext uri="{FF2B5EF4-FFF2-40B4-BE49-F238E27FC236}">
                <a16:creationId xmlns:a16="http://schemas.microsoft.com/office/drawing/2014/main" id="{8171D7B5-FFEE-438C-8EE6-B1A8388B5679}"/>
              </a:ext>
            </a:extLst>
          </p:cNvPr>
          <p:cNvGrpSpPr/>
          <p:nvPr/>
        </p:nvGrpSpPr>
        <p:grpSpPr>
          <a:xfrm>
            <a:off x="7062507" y="5689724"/>
            <a:ext cx="4162987" cy="1159431"/>
            <a:chOff x="0" y="-19050"/>
            <a:chExt cx="5550649" cy="1545908"/>
          </a:xfrm>
        </p:grpSpPr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11D4B37D-25F2-4EC2-82A5-EEA74BD0C2BE}"/>
                </a:ext>
              </a:extLst>
            </p:cNvPr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B9E6B106-BF16-4A4F-BC0E-B34043F466FC}"/>
                </a:ext>
              </a:extLst>
            </p:cNvPr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12" name="Group 28">
            <a:extLst>
              <a:ext uri="{FF2B5EF4-FFF2-40B4-BE49-F238E27FC236}">
                <a16:creationId xmlns:a16="http://schemas.microsoft.com/office/drawing/2014/main" id="{A6F678E4-0696-479F-8857-9D75A720D7DE}"/>
              </a:ext>
            </a:extLst>
          </p:cNvPr>
          <p:cNvGrpSpPr/>
          <p:nvPr/>
        </p:nvGrpSpPr>
        <p:grpSpPr>
          <a:xfrm>
            <a:off x="12658725" y="5689724"/>
            <a:ext cx="4162987" cy="1159431"/>
            <a:chOff x="0" y="-19050"/>
            <a:chExt cx="5550649" cy="1545908"/>
          </a:xfrm>
        </p:grpSpPr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28334B6A-D852-4094-A39E-C33EE83CECD6}"/>
                </a:ext>
              </a:extLst>
            </p:cNvPr>
            <p:cNvSpPr txBox="1"/>
            <p:nvPr/>
          </p:nvSpPr>
          <p:spPr>
            <a:xfrm>
              <a:off x="0" y="-19050"/>
              <a:ext cx="5550649" cy="51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2"/>
                </a:lnSpc>
              </a:pPr>
              <a:endParaRPr lang="en-US" sz="2425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14" name="TextBox 30">
              <a:extLst>
                <a:ext uri="{FF2B5EF4-FFF2-40B4-BE49-F238E27FC236}">
                  <a16:creationId xmlns:a16="http://schemas.microsoft.com/office/drawing/2014/main" id="{4E509EF3-C62A-4D48-9D11-71173E60B8E7}"/>
                </a:ext>
              </a:extLst>
            </p:cNvPr>
            <p:cNvSpPr txBox="1"/>
            <p:nvPr/>
          </p:nvSpPr>
          <p:spPr>
            <a:xfrm>
              <a:off x="0" y="1065022"/>
              <a:ext cx="5550649" cy="46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endParaRPr lang="en-US" sz="2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FAD7C9C5-5F8F-4ADF-8476-0201CF1E3F97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DC3A954-1C05-4EA1-B1B1-29C6A859C97E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C1246B7-73E9-44E5-81AF-92866521080D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8" name="Group 8">
            <a:extLst>
              <a:ext uri="{FF2B5EF4-FFF2-40B4-BE49-F238E27FC236}">
                <a16:creationId xmlns:a16="http://schemas.microsoft.com/office/drawing/2014/main" id="{0ADF9A54-70B1-445E-9B12-A2759AB52A53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BCEEF1A-F1CB-4A33-A4BD-D4D73A5B2EEF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24B11B9A-4BF2-4D92-AD23-B6D840AF1EA3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227F8CF-31E0-4548-93D0-C013D48D8C57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DD99C-E21E-4ED5-98A5-D3FE09E57691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Kết quả Demo Font size</a:t>
            </a:r>
            <a:endParaRPr lang="en-US" sz="6000" b="1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6360EB-A2BB-4933-AB98-108DF7588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50" y="2294411"/>
            <a:ext cx="5512642" cy="65196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0CDF6F-BE17-400C-83BF-A6A300B5D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697" y="2307111"/>
            <a:ext cx="5467912" cy="65366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63583F-6D51-495D-BE7D-1889D9CC5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5150" y="2307111"/>
            <a:ext cx="5562600" cy="65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7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59FD0FB1-5B9C-4E5F-9275-AE0F8C4B4A3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AD412D79-E364-4FF5-9041-E58EE9DABF09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24EE15F6-66A4-4C22-87C5-D8F02E9DF4EF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E4FB8AB-0D06-40EB-80F6-336B51824B36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75679-B1A4-4407-89F7-ACEAA67D944F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 phương pháp lưu trữ khác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0C694-4E27-4665-B3FD-40B5C28EE30C}"/>
              </a:ext>
            </a:extLst>
          </p:cNvPr>
          <p:cNvSpPr txBox="1"/>
          <p:nvPr/>
        </p:nvSpPr>
        <p:spPr>
          <a:xfrm>
            <a:off x="1855796" y="3086100"/>
            <a:ext cx="1116004" cy="6015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7F582-854E-44EF-B400-35398B6A6CC6}"/>
              </a:ext>
            </a:extLst>
          </p:cNvPr>
          <p:cNvSpPr txBox="1"/>
          <p:nvPr/>
        </p:nvSpPr>
        <p:spPr>
          <a:xfrm>
            <a:off x="3694587" y="3660720"/>
            <a:ext cx="10883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SQLite (SQFLite)</a:t>
            </a:r>
            <a:r>
              <a:rPr lang="vi-VN" sz="3000"/>
              <a:t> – cơ sở dữ liệu quan hệ cục bộ</a:t>
            </a:r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4DD31-655A-4D04-9D4A-49949EE19358}"/>
              </a:ext>
            </a:extLst>
          </p:cNvPr>
          <p:cNvSpPr txBox="1"/>
          <p:nvPr/>
        </p:nvSpPr>
        <p:spPr>
          <a:xfrm>
            <a:off x="3679347" y="4821787"/>
            <a:ext cx="141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Firebase Realtime Database</a:t>
            </a:r>
            <a:r>
              <a:rPr lang="en-US" sz="3200"/>
              <a:t> – CSDL NoSQL thời gian thực</a:t>
            </a:r>
            <a:endParaRPr lang="vi-VN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F565D-44E8-4B0E-AE53-43F6AF5B53F9}"/>
              </a:ext>
            </a:extLst>
          </p:cNvPr>
          <p:cNvSpPr/>
          <p:nvPr/>
        </p:nvSpPr>
        <p:spPr>
          <a:xfrm>
            <a:off x="3694587" y="6408608"/>
            <a:ext cx="9909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Firebase Firestore</a:t>
            </a:r>
            <a:r>
              <a:rPr lang="en-US" sz="3200"/>
              <a:t> – CSDL NoSQL dạng tài liệu</a:t>
            </a:r>
            <a:endParaRPr lang="vi-VN" sz="30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980F11-FD1A-4409-9185-F789F159B174}"/>
              </a:ext>
            </a:extLst>
          </p:cNvPr>
          <p:cNvSpPr/>
          <p:nvPr/>
        </p:nvSpPr>
        <p:spPr>
          <a:xfrm>
            <a:off x="2187160" y="3660720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78F408-5CD4-429F-BCC3-F897EECDB0C5}"/>
              </a:ext>
            </a:extLst>
          </p:cNvPr>
          <p:cNvSpPr/>
          <p:nvPr/>
        </p:nvSpPr>
        <p:spPr>
          <a:xfrm>
            <a:off x="2187160" y="4965384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62652A-9C88-4911-937E-73CC6F84CAB0}"/>
              </a:ext>
            </a:extLst>
          </p:cNvPr>
          <p:cNvSpPr/>
          <p:nvPr/>
        </p:nvSpPr>
        <p:spPr>
          <a:xfrm>
            <a:off x="2187160" y="646194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952B28-B16B-4C75-AC94-8EA6C3952C7A}"/>
              </a:ext>
            </a:extLst>
          </p:cNvPr>
          <p:cNvSpPr/>
          <p:nvPr/>
        </p:nvSpPr>
        <p:spPr>
          <a:xfrm>
            <a:off x="2187160" y="7881567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7BCC2B-548F-4F75-B612-1224CE1CDDE3}"/>
              </a:ext>
            </a:extLst>
          </p:cNvPr>
          <p:cNvSpPr/>
          <p:nvPr/>
        </p:nvSpPr>
        <p:spPr>
          <a:xfrm>
            <a:off x="3694587" y="7881567"/>
            <a:ext cx="119566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/>
              <a:t>Flutter Secure Storage</a:t>
            </a:r>
            <a:r>
              <a:rPr lang="vi-VN" sz="3000"/>
              <a:t> – Thư viện lưu trữ dữ liệu nhạy cảm an toàn</a:t>
            </a:r>
          </a:p>
        </p:txBody>
      </p:sp>
    </p:spTree>
    <p:extLst>
      <p:ext uri="{BB962C8B-B14F-4D97-AF65-F5344CB8AC3E}">
        <p14:creationId xmlns:p14="http://schemas.microsoft.com/office/powerpoint/2010/main" val="119825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4102" y="-772591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47608" y="4034959"/>
            <a:ext cx="11392785" cy="2217082"/>
            <a:chOff x="0" y="0"/>
            <a:chExt cx="15190380" cy="295611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"/>
              <a:ext cx="15190380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200"/>
                </a:lnSpc>
                <a:spcBef>
                  <a:spcPct val="0"/>
                </a:spcBef>
              </a:pPr>
              <a:endParaRPr lang="en-US" sz="8500" u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7957"/>
              <a:ext cx="1519038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3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8" name="TextBox 8"/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CEADB-2075-4E3A-84C1-18FF33DB1C9F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5857C-9F47-4B9D-9680-8AC35AD55CCD}"/>
              </a:ext>
            </a:extLst>
          </p:cNvPr>
          <p:cNvSpPr txBox="1"/>
          <p:nvPr/>
        </p:nvSpPr>
        <p:spPr>
          <a:xfrm>
            <a:off x="1045679" y="490801"/>
            <a:ext cx="9139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GIỚI THIỆU CHUNG:</a:t>
            </a:r>
            <a:endParaRPr lang="en-US" sz="6000" b="1"/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2F36597B-D7E8-4BCC-8012-55978D049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9877" y="2933700"/>
            <a:ext cx="711837" cy="711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233174-B582-419B-A478-531CC4A92C17}"/>
              </a:ext>
            </a:extLst>
          </p:cNvPr>
          <p:cNvSpPr txBox="1"/>
          <p:nvPr/>
        </p:nvSpPr>
        <p:spPr>
          <a:xfrm>
            <a:off x="2362200" y="2974993"/>
            <a:ext cx="69572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/>
              <a:t>Mục tiêu báo cáo:</a:t>
            </a:r>
            <a:endParaRPr lang="en-US" sz="3500"/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A4DCEEC3-6641-4D4A-9465-8B9DD5E43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0996" y="3954780"/>
            <a:ext cx="457200" cy="4572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09346E17-D6B9-4801-8730-14CD14142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7440" y="4682651"/>
            <a:ext cx="457200" cy="45720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25122B07-E1CC-431D-9B5B-54D289C94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200" y="5433382"/>
            <a:ext cx="457200" cy="457200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F5F1C57B-AE26-4BD6-A26F-E4731EE67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200" y="6105886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B08E95-C2A5-42CA-8BBD-E5E099645F5D}"/>
              </a:ext>
            </a:extLst>
          </p:cNvPr>
          <p:cNvSpPr txBox="1"/>
          <p:nvPr/>
        </p:nvSpPr>
        <p:spPr>
          <a:xfrm>
            <a:off x="3002280" y="3906381"/>
            <a:ext cx="1150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Tìm hiểu các phương pháp lưu trữ dữ liệu trong Flutter</a:t>
            </a:r>
            <a:endParaRPr lang="en-US" sz="3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480D8-81D4-4F01-91CB-2B67670A4C08}"/>
              </a:ext>
            </a:extLst>
          </p:cNvPr>
          <p:cNvSpPr txBox="1"/>
          <p:nvPr/>
        </p:nvSpPr>
        <p:spPr>
          <a:xfrm>
            <a:off x="3002280" y="4614241"/>
            <a:ext cx="1455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Hiểu cách lưu trữ và tải dữ liệu cục bộ thông qua plugin </a:t>
            </a:r>
            <a:r>
              <a:rPr lang="vi-VN" sz="3000" b="1"/>
              <a:t>Shared Preferences</a:t>
            </a:r>
            <a:r>
              <a:rPr lang="vi-VN" sz="3000"/>
              <a:t>.</a:t>
            </a:r>
            <a:endParaRPr lang="en-US" sz="3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2AECF-B2A1-4499-951F-B90A5A06F37D}"/>
              </a:ext>
            </a:extLst>
          </p:cNvPr>
          <p:cNvSpPr txBox="1"/>
          <p:nvPr/>
        </p:nvSpPr>
        <p:spPr>
          <a:xfrm>
            <a:off x="3002280" y="5387905"/>
            <a:ext cx="1432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Thực hiện demo ứng dụng DarkMode và FontSize, lưu lại cài đặt người dùng.</a:t>
            </a:r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DD91F6-A0F5-4C4E-B855-CC77CF94897B}"/>
              </a:ext>
            </a:extLst>
          </p:cNvPr>
          <p:cNvSpPr txBox="1"/>
          <p:nvPr/>
        </p:nvSpPr>
        <p:spPr>
          <a:xfrm>
            <a:off x="3002280" y="6055254"/>
            <a:ext cx="1363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So sánh, đánh giá và trình bày xử lý lỗi &amp; best practices trong lập trình lưu trữ dữ liệu.</a:t>
            </a:r>
            <a:endParaRPr lang="en-US" sz="3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8D0DA7-E289-4E9A-BBBC-AC3AFF564062}"/>
              </a:ext>
            </a:extLst>
          </p:cNvPr>
          <p:cNvSpPr txBox="1"/>
          <p:nvPr/>
        </p:nvSpPr>
        <p:spPr>
          <a:xfrm>
            <a:off x="1499877" y="7429500"/>
            <a:ext cx="1198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/>
              <a:t>Link github: </a:t>
            </a:r>
            <a:endParaRPr lang="en-US"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C489FAB0-5632-475D-BC91-06F19769B83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B6C3FFA0-1B5E-44F8-B7AB-BDF2CF481B33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0EEEE047-614D-46CB-BE60-F0F6E6B34F0F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E7A4F5A-90EA-4460-9D44-B254A48AE11A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C90E7-B029-4228-A83C-3BB2FB4B264C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SQFLITE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E8168-B0F4-4D0B-97E3-BE9F5D7E7631}"/>
              </a:ext>
            </a:extLst>
          </p:cNvPr>
          <p:cNvSpPr txBox="1"/>
          <p:nvPr/>
        </p:nvSpPr>
        <p:spPr>
          <a:xfrm>
            <a:off x="9083040" y="3162013"/>
            <a:ext cx="1076791" cy="53846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1DBD5-ED93-403F-9C4B-61C1C18BB845}"/>
              </a:ext>
            </a:extLst>
          </p:cNvPr>
          <p:cNvSpPr txBox="1"/>
          <p:nvPr/>
        </p:nvSpPr>
        <p:spPr>
          <a:xfrm>
            <a:off x="10439400" y="3619500"/>
            <a:ext cx="6973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CSDL quan hệ </a:t>
            </a:r>
            <a:r>
              <a:rPr lang="vi-VN" sz="3000" b="1"/>
              <a:t>dựa trên SQLite</a:t>
            </a:r>
            <a:r>
              <a:rPr lang="vi-VN" sz="3000"/>
              <a:t>, lưu trong thiết bị.</a:t>
            </a:r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D88E7-D445-40A2-B236-8DF065481037}"/>
              </a:ext>
            </a:extLst>
          </p:cNvPr>
          <p:cNvSpPr txBox="1"/>
          <p:nvPr/>
        </p:nvSpPr>
        <p:spPr>
          <a:xfrm>
            <a:off x="10439400" y="4950839"/>
            <a:ext cx="7445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Dùng thư viện sqflite để thao tác CRUD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D2CB8-E27F-4636-BD29-31DADD1AED2C}"/>
              </a:ext>
            </a:extLst>
          </p:cNvPr>
          <p:cNvSpPr/>
          <p:nvPr/>
        </p:nvSpPr>
        <p:spPr>
          <a:xfrm>
            <a:off x="10439400" y="6283164"/>
            <a:ext cx="71793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Phù hợp khi cần </a:t>
            </a:r>
            <a:r>
              <a:rPr lang="vi-VN" sz="3000" b="1"/>
              <a:t>lưu dữ liệu có cấu trúc</a:t>
            </a:r>
            <a:r>
              <a:rPr lang="vi-VN" sz="3000"/>
              <a:t>, như:</a:t>
            </a:r>
          </a:p>
          <a:p>
            <a:r>
              <a:rPr lang="vi-VN" sz="3000"/>
              <a:t>   -   </a:t>
            </a:r>
            <a:r>
              <a:rPr lang="en-US" sz="3000"/>
              <a:t>Danh sách sản phẩm</a:t>
            </a:r>
            <a:endParaRPr lang="vi-VN" sz="3000"/>
          </a:p>
          <a:p>
            <a:r>
              <a:rPr lang="vi-VN" sz="3000"/>
              <a:t>   -   </a:t>
            </a:r>
            <a:r>
              <a:rPr lang="en-US" sz="3000"/>
              <a:t>Ghi chú, lịch sử sử dụng</a:t>
            </a:r>
            <a:endParaRPr lang="vi-VN" sz="30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2DF510-D3FB-4E3A-A402-39C1F4801C3B}"/>
              </a:ext>
            </a:extLst>
          </p:cNvPr>
          <p:cNvSpPr/>
          <p:nvPr/>
        </p:nvSpPr>
        <p:spPr>
          <a:xfrm>
            <a:off x="9414405" y="3736634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AB8ECB-BB40-4380-B972-7DDB68E83880}"/>
              </a:ext>
            </a:extLst>
          </p:cNvPr>
          <p:cNvSpPr/>
          <p:nvPr/>
        </p:nvSpPr>
        <p:spPr>
          <a:xfrm>
            <a:off x="9414405" y="504129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91570C-B5B3-4FFA-AD48-E9E7C1AE07CD}"/>
              </a:ext>
            </a:extLst>
          </p:cNvPr>
          <p:cNvSpPr/>
          <p:nvPr/>
        </p:nvSpPr>
        <p:spPr>
          <a:xfrm>
            <a:off x="9414404" y="6283164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514AD-DEE6-4027-9683-35105334856E}"/>
              </a:ext>
            </a:extLst>
          </p:cNvPr>
          <p:cNvSpPr txBox="1"/>
          <p:nvPr/>
        </p:nvSpPr>
        <p:spPr>
          <a:xfrm>
            <a:off x="1143000" y="3162013"/>
            <a:ext cx="7391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Định nghĩa:</a:t>
            </a:r>
          </a:p>
          <a:p>
            <a:r>
              <a:rPr lang="vi-VN" sz="3000" b="1"/>
              <a:t> </a:t>
            </a:r>
          </a:p>
          <a:p>
            <a:pPr marL="457200" indent="-457200">
              <a:buFontTx/>
              <a:buChar char="-"/>
            </a:pPr>
            <a:r>
              <a:rPr lang="vi-VN" sz="3000"/>
              <a:t>SQFLite là thư viện Flutter cho phép thao tác với cơ sở dữ liệu SQLite – một CSDL quan hệ nhúng, nhẹ, dễ sử dụng và không cần server riêng.</a:t>
            </a:r>
          </a:p>
          <a:p>
            <a:pPr marL="457200" indent="-457200">
              <a:buFontTx/>
              <a:buChar char="-"/>
            </a:pPr>
            <a:r>
              <a:rPr lang="vi-VN" sz="3000"/>
              <a:t>Dữ liệu được lưu trực tiếp trên thiết bị, phù hợp cho ứng dụng ngoại tuyến hoặc không cần kết nối mạng.</a:t>
            </a:r>
            <a:endParaRPr lang="en-US" sz="3000"/>
          </a:p>
        </p:txBody>
      </p:sp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F4A28904-60DE-4963-B229-13CF26330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658" y="3196711"/>
            <a:ext cx="639441" cy="5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3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FD7EFF8F-FE43-4DF0-AB18-E8FC10A93856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E985A9AE-5FB1-4D12-8B01-61CD5C17E8E8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455C0B65-1259-4E44-AE19-39E494A4D3D4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D895DFA-4357-45CD-8D15-CCA3BB45FD26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6345D-D45D-4E4D-B63B-4D0D90A767C7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FIREBASE 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920A4-895C-487B-B936-45649A50AC4C}"/>
              </a:ext>
            </a:extLst>
          </p:cNvPr>
          <p:cNvSpPr txBox="1"/>
          <p:nvPr/>
        </p:nvSpPr>
        <p:spPr>
          <a:xfrm>
            <a:off x="8458200" y="3090327"/>
            <a:ext cx="914400" cy="55583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0E347-AE56-4AA3-B656-72A6EF54250A}"/>
              </a:ext>
            </a:extLst>
          </p:cNvPr>
          <p:cNvSpPr txBox="1"/>
          <p:nvPr/>
        </p:nvSpPr>
        <p:spPr>
          <a:xfrm>
            <a:off x="9677400" y="3543300"/>
            <a:ext cx="84212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Nền tảng của Google cung cấp nhiều dịch vụ: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Xác thực (Authentication)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  - Cơ sở dữ liệu thời gian thực</a:t>
            </a: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  - Lưu trữ đám mây</a:t>
            </a: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Thông báo đẩy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EC049B-6744-4894-9BAC-CE91DCA83D6E}"/>
              </a:ext>
            </a:extLst>
          </p:cNvPr>
          <p:cNvSpPr/>
          <p:nvPr/>
        </p:nvSpPr>
        <p:spPr>
          <a:xfrm>
            <a:off x="9677400" y="6949720"/>
            <a:ext cx="7049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Dễ dàng mở rộng, không cần server riêng.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F4B43A-1DDA-4E46-9444-F548E25E9550}"/>
              </a:ext>
            </a:extLst>
          </p:cNvPr>
          <p:cNvSpPr/>
          <p:nvPr/>
        </p:nvSpPr>
        <p:spPr>
          <a:xfrm>
            <a:off x="8713364" y="3664946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F48DBE-895C-432F-B3D3-6C51D7BACC3E}"/>
              </a:ext>
            </a:extLst>
          </p:cNvPr>
          <p:cNvSpPr/>
          <p:nvPr/>
        </p:nvSpPr>
        <p:spPr>
          <a:xfrm>
            <a:off x="8713364" y="7071366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8F6008-E84E-4755-8A70-1E158A9BC4BF}"/>
              </a:ext>
            </a:extLst>
          </p:cNvPr>
          <p:cNvSpPr txBox="1"/>
          <p:nvPr/>
        </p:nvSpPr>
        <p:spPr>
          <a:xfrm>
            <a:off x="1143000" y="3162013"/>
            <a:ext cx="6934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Định nghĩa:</a:t>
            </a:r>
          </a:p>
          <a:p>
            <a:r>
              <a:rPr lang="vi-VN" sz="3000" b="1"/>
              <a:t> </a:t>
            </a: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Firebase là nền tảng của Google cung cấp nhiều dịch vụ cho phát triển ứng dụng di động và web.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- Cho phép xác thực người dùng, lưu trữ dữ liệu đám mây, gửi thông báo đẩy, và phân tích ứng dụng mà không cần tự dựng server.</a:t>
            </a:r>
            <a:endParaRPr lang="en-US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Information">
            <a:extLst>
              <a:ext uri="{FF2B5EF4-FFF2-40B4-BE49-F238E27FC236}">
                <a16:creationId xmlns:a16="http://schemas.microsoft.com/office/drawing/2014/main" id="{4EFFAF94-D155-42DD-8062-C7F56E22F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658" y="3196711"/>
            <a:ext cx="639441" cy="5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6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C7FE0D1C-D79F-463B-A1FB-1A6D9050A30B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2805AE40-76CD-4193-8F86-0485C71C4661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C7DFA93C-EAD7-4FFD-97F6-5B282D7167F3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3C8CACF-EE32-4BDF-8AD5-561E115351C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E89A9-D9B5-4008-A6D5-00EB930E2CDF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Firebase Realtime Database &amp; Firestore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E40DC68D-0A13-427E-968D-A9F06C1D15AB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BA32424B-D680-4679-9FC5-5D329041273D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F96A4A1A-26B3-4980-B20E-3F2145FD54C4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E0B910-922F-421B-A5D5-C5C8DAF723B4}"/>
              </a:ext>
            </a:extLst>
          </p:cNvPr>
          <p:cNvSpPr txBox="1"/>
          <p:nvPr/>
        </p:nvSpPr>
        <p:spPr>
          <a:xfrm>
            <a:off x="9006985" y="4076682"/>
            <a:ext cx="941712" cy="546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EF8DA7-4DF9-4817-9268-D66013BDBAA4}"/>
              </a:ext>
            </a:extLst>
          </p:cNvPr>
          <p:cNvSpPr txBox="1"/>
          <p:nvPr/>
        </p:nvSpPr>
        <p:spPr>
          <a:xfrm>
            <a:off x="10253497" y="4449231"/>
            <a:ext cx="7882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Là CSDL NoSQL hiện đại hơn, quản lý dữ liệu theo Collection và Document.</a:t>
            </a:r>
            <a:endParaRPr lang="en-US" sz="3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E03388-6C99-4F1E-85BF-41638FC8016E}"/>
              </a:ext>
            </a:extLst>
          </p:cNvPr>
          <p:cNvSpPr txBox="1"/>
          <p:nvPr/>
        </p:nvSpPr>
        <p:spPr>
          <a:xfrm>
            <a:off x="10238257" y="5610298"/>
            <a:ext cx="7363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Hỗ trợ truy vấn mạnh mẽ, sắp xếp, lọc dữ liệu linh hoạt.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B7589A-5F76-4AE3-821E-2EC8A0DE7102}"/>
              </a:ext>
            </a:extLst>
          </p:cNvPr>
          <p:cNvSpPr/>
          <p:nvPr/>
        </p:nvSpPr>
        <p:spPr>
          <a:xfrm>
            <a:off x="10253497" y="7197119"/>
            <a:ext cx="65162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Có thể hoạt động offline tạm thời, tự đồng bộ lại khi có mạng.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6D75DE-8D8A-4189-BFFF-F77F8489C15D}"/>
              </a:ext>
            </a:extLst>
          </p:cNvPr>
          <p:cNvSpPr/>
          <p:nvPr/>
        </p:nvSpPr>
        <p:spPr>
          <a:xfrm>
            <a:off x="9328674" y="444923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314E57-811F-478C-B7D3-915812B0CB8F}"/>
              </a:ext>
            </a:extLst>
          </p:cNvPr>
          <p:cNvSpPr/>
          <p:nvPr/>
        </p:nvSpPr>
        <p:spPr>
          <a:xfrm>
            <a:off x="9328674" y="5753895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BAAB71-9115-4A47-8606-AFD6A7514362}"/>
              </a:ext>
            </a:extLst>
          </p:cNvPr>
          <p:cNvSpPr/>
          <p:nvPr/>
        </p:nvSpPr>
        <p:spPr>
          <a:xfrm>
            <a:off x="9328674" y="7250459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D6237B-D402-4277-B974-6193F26FB6DB}"/>
              </a:ext>
            </a:extLst>
          </p:cNvPr>
          <p:cNvSpPr/>
          <p:nvPr/>
        </p:nvSpPr>
        <p:spPr>
          <a:xfrm>
            <a:off x="9328674" y="867007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60C018-91E3-49EC-B7BD-C93CF90D41D6}"/>
              </a:ext>
            </a:extLst>
          </p:cNvPr>
          <p:cNvSpPr/>
          <p:nvPr/>
        </p:nvSpPr>
        <p:spPr>
          <a:xfrm>
            <a:off x="10253497" y="8670078"/>
            <a:ext cx="78821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Phù hợp với ứng dụng thương mại điện tử, mạng xã hội, quản lý người dùng.</a:t>
            </a:r>
          </a:p>
          <a:p>
            <a:endParaRPr lang="vi-VN" sz="3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9E036D-87EE-4E2B-8A0E-9F04D59CB23F}"/>
              </a:ext>
            </a:extLst>
          </p:cNvPr>
          <p:cNvSpPr txBox="1"/>
          <p:nvPr/>
        </p:nvSpPr>
        <p:spPr>
          <a:xfrm>
            <a:off x="881694" y="4076682"/>
            <a:ext cx="941712" cy="546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CBD254-FB18-4CD9-A603-61E6FB566CB3}"/>
              </a:ext>
            </a:extLst>
          </p:cNvPr>
          <p:cNvSpPr txBox="1"/>
          <p:nvPr/>
        </p:nvSpPr>
        <p:spPr>
          <a:xfrm>
            <a:off x="2072640" y="4449231"/>
            <a:ext cx="6211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Là CSDL NoSQL dạng JSON.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ACBA8-BFC3-4135-B4C0-66856EF2B23C}"/>
              </a:ext>
            </a:extLst>
          </p:cNvPr>
          <p:cNvSpPr txBox="1"/>
          <p:nvPr/>
        </p:nvSpPr>
        <p:spPr>
          <a:xfrm>
            <a:off x="2057400" y="5610298"/>
            <a:ext cx="653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Cho phép đồng bộ dữ liệu thời gian thực giữa nhiều thiết bị.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E83668-6B6E-4BD1-AE90-C929A042E8FD}"/>
              </a:ext>
            </a:extLst>
          </p:cNvPr>
          <p:cNvSpPr/>
          <p:nvPr/>
        </p:nvSpPr>
        <p:spPr>
          <a:xfrm>
            <a:off x="2072640" y="7016568"/>
            <a:ext cx="6766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Phù hợp cho ứng dụng cần cập nhật nhanh như chat, collaboration app, dashboard.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9B09FDB-389F-4242-AAAF-1AD70B9F1813}"/>
              </a:ext>
            </a:extLst>
          </p:cNvPr>
          <p:cNvSpPr/>
          <p:nvPr/>
        </p:nvSpPr>
        <p:spPr>
          <a:xfrm>
            <a:off x="1147817" y="444923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7AA601-2493-41A5-93BD-6A011FA7AABF}"/>
              </a:ext>
            </a:extLst>
          </p:cNvPr>
          <p:cNvSpPr/>
          <p:nvPr/>
        </p:nvSpPr>
        <p:spPr>
          <a:xfrm>
            <a:off x="1147817" y="5753895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131EED3-7C18-412D-88E7-393FE0B3832E}"/>
              </a:ext>
            </a:extLst>
          </p:cNvPr>
          <p:cNvSpPr/>
          <p:nvPr/>
        </p:nvSpPr>
        <p:spPr>
          <a:xfrm>
            <a:off x="1147817" y="7250459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DAD2268-66C9-4EDD-B55A-F52C64B79280}"/>
              </a:ext>
            </a:extLst>
          </p:cNvPr>
          <p:cNvSpPr/>
          <p:nvPr/>
        </p:nvSpPr>
        <p:spPr>
          <a:xfrm>
            <a:off x="1147817" y="867007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F65217-C278-44F1-AA0C-EEB54FD496CF}"/>
              </a:ext>
            </a:extLst>
          </p:cNvPr>
          <p:cNvSpPr/>
          <p:nvPr/>
        </p:nvSpPr>
        <p:spPr>
          <a:xfrm>
            <a:off x="2072640" y="8670078"/>
            <a:ext cx="62114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Dữ liệu thay đổi → UI cập nhật ngay.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42" descr="Star">
            <a:extLst>
              <a:ext uri="{FF2B5EF4-FFF2-40B4-BE49-F238E27FC236}">
                <a16:creationId xmlns:a16="http://schemas.microsoft.com/office/drawing/2014/main" id="{51A20121-9789-4BA4-8FAA-CC7AB4E3A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6" y="2418619"/>
            <a:ext cx="914400" cy="914400"/>
          </a:xfrm>
          <a:prstGeom prst="rect">
            <a:avLst/>
          </a:prstGeom>
        </p:spPr>
      </p:pic>
      <p:pic>
        <p:nvPicPr>
          <p:cNvPr id="44" name="Graphic 43" descr="Star">
            <a:extLst>
              <a:ext uri="{FF2B5EF4-FFF2-40B4-BE49-F238E27FC236}">
                <a16:creationId xmlns:a16="http://schemas.microsoft.com/office/drawing/2014/main" id="{D45A9724-2005-44D7-92D2-2B8DCC56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297" y="2418619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163CE26-0066-4BD6-916C-1B5A6B223ACE}"/>
              </a:ext>
            </a:extLst>
          </p:cNvPr>
          <p:cNvSpPr txBox="1"/>
          <p:nvPr/>
        </p:nvSpPr>
        <p:spPr>
          <a:xfrm>
            <a:off x="1912619" y="2625402"/>
            <a:ext cx="653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Firebase Realtime Database: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06C448-7D87-4643-A23C-4FA7FEB313B8}"/>
              </a:ext>
            </a:extLst>
          </p:cNvPr>
          <p:cNvSpPr txBox="1"/>
          <p:nvPr/>
        </p:nvSpPr>
        <p:spPr>
          <a:xfrm>
            <a:off x="10238256" y="2625402"/>
            <a:ext cx="604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Firebase Cloud Firestore:</a:t>
            </a:r>
          </a:p>
        </p:txBody>
      </p:sp>
    </p:spTree>
    <p:extLst>
      <p:ext uri="{BB962C8B-B14F-4D97-AF65-F5344CB8AC3E}">
        <p14:creationId xmlns:p14="http://schemas.microsoft.com/office/powerpoint/2010/main" val="1805114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ACBCFDD0-F2E5-4D56-9025-157CB0423AAD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892E96F8-8CD2-4120-8AF6-010343363806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94697410-2904-4922-BE51-7710C466630A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B41E09B-F173-451D-862E-799A716F1F62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9E4F3-2541-4341-8A46-ABDEC147D35D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FlutterFire </a:t>
            </a:r>
            <a:r>
              <a:rPr lang="vi-VN" sz="6000" b="1">
                <a:latin typeface="Arial" panose="020B0604020202020204" pitchFamily="34" charset="0"/>
                <a:cs typeface="Arial" panose="020B0604020202020204" pitchFamily="34" charset="0"/>
              </a:rPr>
              <a:t>Secure Storage</a:t>
            </a:r>
            <a:endParaRPr lang="en-US" sz="6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0B935-9435-493D-988B-8CDBE23F293B}"/>
              </a:ext>
            </a:extLst>
          </p:cNvPr>
          <p:cNvSpPr txBox="1"/>
          <p:nvPr/>
        </p:nvSpPr>
        <p:spPr>
          <a:xfrm>
            <a:off x="8991600" y="3475296"/>
            <a:ext cx="761107" cy="54020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F2A86-E082-446E-BE80-D856B2FC3A34}"/>
              </a:ext>
            </a:extLst>
          </p:cNvPr>
          <p:cNvSpPr txBox="1"/>
          <p:nvPr/>
        </p:nvSpPr>
        <p:spPr>
          <a:xfrm>
            <a:off x="9934160" y="3628539"/>
            <a:ext cx="7811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Lưu trữ </a:t>
            </a:r>
            <a:r>
              <a:rPr lang="en-US" sz="3200" b="1"/>
              <a:t>dạng key–value</a:t>
            </a:r>
            <a:r>
              <a:rPr lang="en-US" sz="3200"/>
              <a:t>.</a:t>
            </a:r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0D1A7-E8BC-4285-A4D6-A447C8CC3F73}"/>
              </a:ext>
            </a:extLst>
          </p:cNvPr>
          <p:cNvSpPr txBox="1"/>
          <p:nvPr/>
        </p:nvSpPr>
        <p:spPr>
          <a:xfrm>
            <a:off x="9959560" y="4265956"/>
            <a:ext cx="7811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Đa nền tảng:</a:t>
            </a:r>
            <a:endParaRPr lang="vi-VN" sz="3200"/>
          </a:p>
          <a:p>
            <a:r>
              <a:rPr lang="vi-VN" sz="3000"/>
              <a:t> - </a:t>
            </a:r>
            <a:r>
              <a:rPr lang="en-US" sz="3200"/>
              <a:t>iOS → Keychain</a:t>
            </a:r>
            <a:endParaRPr lang="vi-VN" sz="3200"/>
          </a:p>
          <a:p>
            <a:r>
              <a:rPr lang="vi-VN" sz="3000"/>
              <a:t> - </a:t>
            </a:r>
            <a:r>
              <a:rPr lang="en-US" sz="3200"/>
              <a:t>Android → Keystore</a:t>
            </a:r>
            <a:endParaRPr lang="vi-VN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4079D-81AC-465E-8F6D-F63F01157C99}"/>
              </a:ext>
            </a:extLst>
          </p:cNvPr>
          <p:cNvSpPr/>
          <p:nvPr/>
        </p:nvSpPr>
        <p:spPr>
          <a:xfrm>
            <a:off x="9980173" y="5937508"/>
            <a:ext cx="77963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Mã hóa tự động trước khi lưu.</a:t>
            </a:r>
            <a:endParaRPr lang="vi-V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2EF596-3C38-4A7A-B910-03EFB6F0E2FF}"/>
              </a:ext>
            </a:extLst>
          </p:cNvPr>
          <p:cNvSpPr/>
          <p:nvPr/>
        </p:nvSpPr>
        <p:spPr>
          <a:xfrm>
            <a:off x="9198453" y="3757938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E37017-5E77-4163-A582-AB366804E366}"/>
              </a:ext>
            </a:extLst>
          </p:cNvPr>
          <p:cNvSpPr/>
          <p:nvPr/>
        </p:nvSpPr>
        <p:spPr>
          <a:xfrm>
            <a:off x="9198453" y="4973580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F49C97-BB33-4FE3-A88F-EC76BBC5B826}"/>
              </a:ext>
            </a:extLst>
          </p:cNvPr>
          <p:cNvSpPr/>
          <p:nvPr/>
        </p:nvSpPr>
        <p:spPr>
          <a:xfrm>
            <a:off x="9219066" y="6016226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B4D49-7F67-4AA8-B684-F0D7587A32CD}"/>
              </a:ext>
            </a:extLst>
          </p:cNvPr>
          <p:cNvSpPr txBox="1"/>
          <p:nvPr/>
        </p:nvSpPr>
        <p:spPr>
          <a:xfrm>
            <a:off x="1078475" y="3475296"/>
            <a:ext cx="69342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Định nghĩa:</a:t>
            </a:r>
          </a:p>
          <a:p>
            <a:r>
              <a:rPr lang="vi-VN" sz="3000" b="1"/>
              <a:t> </a:t>
            </a:r>
          </a:p>
          <a:p>
            <a:r>
              <a:rPr lang="vi-VN" sz="3200"/>
              <a:t>- </a:t>
            </a:r>
            <a:r>
              <a:rPr lang="vi-VN" sz="3000"/>
              <a:t>Flutter Secure Storage là thư viện giúp lưu trữ dữ liệu nhạy cảm (mật khẩu, token, API key) bằng mã hóa bảo mật.</a:t>
            </a:r>
          </a:p>
          <a:p>
            <a:r>
              <a:rPr lang="vi-VN" sz="3000"/>
              <a:t>- Là giải pháp an toàn hơn SharedPreferences khi cần bảo vệ thông tin người dùng.</a:t>
            </a:r>
          </a:p>
          <a:p>
            <a:pPr marL="457200" indent="-457200">
              <a:buFontTx/>
              <a:buChar char="-"/>
            </a:pPr>
            <a:endParaRPr lang="en-US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Information">
            <a:extLst>
              <a:ext uri="{FF2B5EF4-FFF2-40B4-BE49-F238E27FC236}">
                <a16:creationId xmlns:a16="http://schemas.microsoft.com/office/drawing/2014/main" id="{3AEF36D6-736B-4EFC-82FD-4CAB574A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133" y="3509994"/>
            <a:ext cx="639441" cy="54020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123B61E-16F2-4ECB-A013-CB32FF067C32}"/>
              </a:ext>
            </a:extLst>
          </p:cNvPr>
          <p:cNvSpPr/>
          <p:nvPr/>
        </p:nvSpPr>
        <p:spPr>
          <a:xfrm>
            <a:off x="9198453" y="7058872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78216E-28CD-427E-8DE8-C97B01210B62}"/>
              </a:ext>
            </a:extLst>
          </p:cNvPr>
          <p:cNvSpPr/>
          <p:nvPr/>
        </p:nvSpPr>
        <p:spPr>
          <a:xfrm>
            <a:off x="9198453" y="8184647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802CBF-ADF0-4AF8-9810-F43DE14B1A47}"/>
              </a:ext>
            </a:extLst>
          </p:cNvPr>
          <p:cNvSpPr/>
          <p:nvPr/>
        </p:nvSpPr>
        <p:spPr>
          <a:xfrm>
            <a:off x="9959560" y="7024183"/>
            <a:ext cx="74006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/>
              <a:t>Dữ liệu nhỏ, phù hợp cho thông tin nhạy cảm.</a:t>
            </a:r>
            <a:endParaRPr lang="vi-VN" sz="3000"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52B00-DB7E-4845-A8E9-7219628534B6}"/>
              </a:ext>
            </a:extLst>
          </p:cNvPr>
          <p:cNvSpPr/>
          <p:nvPr/>
        </p:nvSpPr>
        <p:spPr>
          <a:xfrm>
            <a:off x="9959560" y="8064714"/>
            <a:ext cx="8473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/>
              <a:t>API đơn giản, dễ sử dụng như SharedPreferences.</a:t>
            </a:r>
            <a:endParaRPr lang="vi-VN" sz="28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63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81F1B56D-6D3C-419C-A584-96DC117968E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9EED39CF-5B64-4802-BE7A-AC966A4ABC7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B8C7F7EF-5E8D-400F-9ADD-0EB65243F526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FA546C7-F0C9-4CB9-933C-C04CA86BDE80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4825A-C26D-4C2E-8976-F99736D8DBEB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>
                <a:latin typeface="Arial" panose="020B0604020202020204" pitchFamily="34" charset="0"/>
                <a:cs typeface="Arial" panose="020B0604020202020204" pitchFamily="34" charset="0"/>
              </a:rPr>
              <a:t>So sánh nhanh các phương thức lưu trữ</a:t>
            </a:r>
            <a:endParaRPr lang="en-US" sz="6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866C4C-25A2-4C2A-82CF-8EA71AA9B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23295"/>
              </p:ext>
            </p:extLst>
          </p:nvPr>
        </p:nvGraphicFramePr>
        <p:xfrm>
          <a:off x="1818785" y="2201526"/>
          <a:ext cx="14305134" cy="7851671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79092">
                  <a:extLst>
                    <a:ext uri="{9D8B030D-6E8A-4147-A177-3AD203B41FA5}">
                      <a16:colId xmlns:a16="http://schemas.microsoft.com/office/drawing/2014/main" val="828496148"/>
                    </a:ext>
                  </a:extLst>
                </a:gridCol>
                <a:gridCol w="2385208">
                  <a:extLst>
                    <a:ext uri="{9D8B030D-6E8A-4147-A177-3AD203B41FA5}">
                      <a16:colId xmlns:a16="http://schemas.microsoft.com/office/drawing/2014/main" val="1267274755"/>
                    </a:ext>
                  </a:extLst>
                </a:gridCol>
                <a:gridCol w="1734975">
                  <a:extLst>
                    <a:ext uri="{9D8B030D-6E8A-4147-A177-3AD203B41FA5}">
                      <a16:colId xmlns:a16="http://schemas.microsoft.com/office/drawing/2014/main" val="4226716444"/>
                    </a:ext>
                  </a:extLst>
                </a:gridCol>
                <a:gridCol w="1734975">
                  <a:extLst>
                    <a:ext uri="{9D8B030D-6E8A-4147-A177-3AD203B41FA5}">
                      <a16:colId xmlns:a16="http://schemas.microsoft.com/office/drawing/2014/main" val="3535727275"/>
                    </a:ext>
                  </a:extLst>
                </a:gridCol>
                <a:gridCol w="1952230">
                  <a:extLst>
                    <a:ext uri="{9D8B030D-6E8A-4147-A177-3AD203B41FA5}">
                      <a16:colId xmlns:a16="http://schemas.microsoft.com/office/drawing/2014/main" val="2885930902"/>
                    </a:ext>
                  </a:extLst>
                </a:gridCol>
                <a:gridCol w="1734975">
                  <a:extLst>
                    <a:ext uri="{9D8B030D-6E8A-4147-A177-3AD203B41FA5}">
                      <a16:colId xmlns:a16="http://schemas.microsoft.com/office/drawing/2014/main" val="502269022"/>
                    </a:ext>
                  </a:extLst>
                </a:gridCol>
                <a:gridCol w="2383679">
                  <a:extLst>
                    <a:ext uri="{9D8B030D-6E8A-4147-A177-3AD203B41FA5}">
                      <a16:colId xmlns:a16="http://schemas.microsoft.com/office/drawing/2014/main" val="261612977"/>
                    </a:ext>
                  </a:extLst>
                </a:gridCol>
              </a:tblGrid>
              <a:tr h="372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Phương thức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Loại dữ liệu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Lưu offline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Lưu online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Đặc điểm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Ưu điểm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Nhược điểm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2841621826"/>
                  </a:ext>
                </a:extLst>
              </a:tr>
              <a:tr h="13212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Shared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Preferences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Key-value, dữ liệu nhỏ (int, double, bool, String, List&lt;String&gt;)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❌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Lưu cấu hình, flag, token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Dễ sử dụng, đơn giản, nhanh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Không lưu dữ liệu lớn, không phức tạp, không bảo mật cao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3607423941"/>
                  </a:ext>
                </a:extLst>
              </a:tr>
              <a:tr h="11352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SQLite / SQFlite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Bảng, hàng, dữ liệu quan hệ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❌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Cơ sở dữ liệu quan hệ nhúng, truy vấn SQL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Lưu dữ liệu phức tạp, hỗ trợ truy vấn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Cần thiết kế bảng, không tự đồng bộ online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3371532210"/>
                  </a:ext>
                </a:extLst>
              </a:tr>
              <a:tr h="1325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Firebase Realtime Database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JSON key-value, dữ liệu real-time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 (cache offline)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Đồng bộ dữ liệu real-time, hỗ trợ multi-user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Dữ liệu đồng bộ ngay lập tức, dễ dùng cho app online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Cấu trúc dữ liệu phức tạp khi lớn, phụ thuộc internet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1323063772"/>
                  </a:ext>
                </a:extLst>
              </a:tr>
              <a:tr h="1707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Firebase Cloud Firestore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Document, collection, JSON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 (cache offline)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Dữ liệu dạng document, hỗ trợ truy vấn mạnh hơn Realtime DB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Hỗ trợ query, filter, offline, đồng bộ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Chi phí cao hơn, phức tạp hơn Realtime DB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2333255487"/>
                  </a:ext>
                </a:extLst>
              </a:tr>
              <a:tr h="19893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Flutter Secure Storage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Key-value, dữ liệu nhạy cảm (token, mật khẩu, API key)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❌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Dữ liệu được mã hóa tự động, lưu trữ an toàn trên Keychain (iOS) / Keystore (Android)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Bảo mật cao, dễ sử dụng, quản lý dữ liệu nhạy cảm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Chỉ lưu dữ liệu nhỏ, không thích hợp dữ liệu lớn hoặc truy vấn phức tạp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8" marR="43208" marT="0" marB="0" anchor="ctr"/>
                </a:tc>
                <a:extLst>
                  <a:ext uri="{0D108BD9-81ED-4DB2-BD59-A6C34878D82A}">
                    <a16:rowId xmlns:a16="http://schemas.microsoft.com/office/drawing/2014/main" val="274706264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8F8863D-208A-41C3-9306-FDC96087F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925" y="13382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Bảng 1.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Bảng so sánh các phương thức lưu trữ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2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CCC599A9-4947-4B77-80D5-B64C24D064E2}"/>
              </a:ext>
            </a:extLst>
          </p:cNvPr>
          <p:cNvSpPr/>
          <p:nvPr/>
        </p:nvSpPr>
        <p:spPr>
          <a:xfrm>
            <a:off x="-90139" y="0"/>
            <a:ext cx="9271428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31263786-A430-48C0-8537-20B82D2172C1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1286B47-3535-4F6B-B70E-8F85BBDA1E61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458F9AF5-C89E-48DB-AE34-DFB013D2AB25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E57C12DB-5C92-4148-8384-448D4FA4BB60}"/>
              </a:ext>
            </a:extLst>
          </p:cNvPr>
          <p:cNvGrpSpPr/>
          <p:nvPr/>
        </p:nvGrpSpPr>
        <p:grpSpPr>
          <a:xfrm>
            <a:off x="457397" y="6559805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9B2E10F-9757-4323-B6FE-765A079D91B6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E1F13ED7-2EB1-4D32-8039-E77A3E1079F7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369E5C01-2DEA-4CF4-989A-56732D5DE32E}"/>
              </a:ext>
            </a:extLst>
          </p:cNvPr>
          <p:cNvSpPr txBox="1"/>
          <p:nvPr/>
        </p:nvSpPr>
        <p:spPr>
          <a:xfrm>
            <a:off x="683951" y="9073151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8BCFD6FE-C6BF-41C8-ABF7-D8C5FFD8393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BAB9AC2-5A4A-4F0F-899A-BD273F5D414D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72D2200D-F1F0-4818-AE7A-EFCBD1F276AD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820EDFC-8E54-4A0E-9165-79F6F1EDAFC2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F0128-4096-4FBA-B5DC-E6BE0E4B38B6}"/>
              </a:ext>
            </a:extLst>
          </p:cNvPr>
          <p:cNvSpPr txBox="1"/>
          <p:nvPr/>
        </p:nvSpPr>
        <p:spPr>
          <a:xfrm>
            <a:off x="616781" y="346243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Xử lý lỗi</a:t>
            </a:r>
            <a:endParaRPr lang="en-US" sz="60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33F6A2-4321-4BA4-953A-A197C346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372" y="2894250"/>
            <a:ext cx="9271428" cy="4690649"/>
          </a:xfrm>
          <a:prstGeom prst="rect">
            <a:avLst/>
          </a:prstGeom>
        </p:spPr>
      </p:pic>
      <p:pic>
        <p:nvPicPr>
          <p:cNvPr id="19" name="Graphic 18" descr="Bullseye">
            <a:extLst>
              <a:ext uri="{FF2B5EF4-FFF2-40B4-BE49-F238E27FC236}">
                <a16:creationId xmlns:a16="http://schemas.microsoft.com/office/drawing/2014/main" id="{F89FDBB3-B62A-4CE2-B10A-FE84B75A4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630" y="1912346"/>
            <a:ext cx="609169" cy="609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BA3337-ADA4-4755-8DE4-8D8F543263D1}"/>
              </a:ext>
            </a:extLst>
          </p:cNvPr>
          <p:cNvSpPr txBox="1"/>
          <p:nvPr/>
        </p:nvSpPr>
        <p:spPr>
          <a:xfrm>
            <a:off x="944103" y="1949325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/>
              <a:t>Mục đích:</a:t>
            </a:r>
            <a:endParaRPr lang="en-US" sz="32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3970B-BF3F-42FF-B217-48FDDAAA07F1}"/>
              </a:ext>
            </a:extLst>
          </p:cNvPr>
          <p:cNvSpPr txBox="1"/>
          <p:nvPr/>
        </p:nvSpPr>
        <p:spPr>
          <a:xfrm>
            <a:off x="632460" y="2621222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Đảm bảo ứng dụng không bị dừng đột ngột khi xảy ra lỗi trong quá trình tải hoặc lưu dữ liệu.</a:t>
            </a:r>
            <a:endParaRPr lang="en-US" sz="3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FA024A-13FA-44D6-833D-FD93D5E65BB5}"/>
              </a:ext>
            </a:extLst>
          </p:cNvPr>
          <p:cNvSpPr txBox="1"/>
          <p:nvPr/>
        </p:nvSpPr>
        <p:spPr>
          <a:xfrm>
            <a:off x="441717" y="4245291"/>
            <a:ext cx="695379" cy="54516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10796E-7896-4CCC-9CDA-B93542D62090}"/>
              </a:ext>
            </a:extLst>
          </p:cNvPr>
          <p:cNvSpPr txBox="1"/>
          <p:nvPr/>
        </p:nvSpPr>
        <p:spPr>
          <a:xfrm>
            <a:off x="1277180" y="4441357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/>
              <a:t>Không khởi tạo được SharedPreferences instance.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1BC91C-1BFC-44FB-9DA8-419470CFB4F4}"/>
              </a:ext>
            </a:extLst>
          </p:cNvPr>
          <p:cNvSpPr txBox="1"/>
          <p:nvPr/>
        </p:nvSpPr>
        <p:spPr>
          <a:xfrm>
            <a:off x="1277179" y="5574821"/>
            <a:ext cx="6531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Dữ liệu bị null hoặc sai kiểu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D49EA8-9DF0-4A51-A80C-8A54528D9AD9}"/>
              </a:ext>
            </a:extLst>
          </p:cNvPr>
          <p:cNvSpPr/>
          <p:nvPr/>
        </p:nvSpPr>
        <p:spPr>
          <a:xfrm>
            <a:off x="1277179" y="6612163"/>
            <a:ext cx="6766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Quyền truy cập bộ nhớ bị từ chối.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37CB7D-559F-43CD-B5D6-5052A3062774}"/>
              </a:ext>
            </a:extLst>
          </p:cNvPr>
          <p:cNvSpPr/>
          <p:nvPr/>
        </p:nvSpPr>
        <p:spPr>
          <a:xfrm>
            <a:off x="616780" y="4617097"/>
            <a:ext cx="338285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62EE4B7-BFC4-4511-95FC-C665E0E9799D}"/>
              </a:ext>
            </a:extLst>
          </p:cNvPr>
          <p:cNvSpPr/>
          <p:nvPr/>
        </p:nvSpPr>
        <p:spPr>
          <a:xfrm>
            <a:off x="616781" y="5642821"/>
            <a:ext cx="338285" cy="3701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CB2ED6-CE3C-450E-A98D-721D12F9F3AE}"/>
              </a:ext>
            </a:extLst>
          </p:cNvPr>
          <p:cNvSpPr/>
          <p:nvPr/>
        </p:nvSpPr>
        <p:spPr>
          <a:xfrm>
            <a:off x="613605" y="6795904"/>
            <a:ext cx="338285" cy="3701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AA0F39-9F6E-4F14-8797-07A74B35CBB6}"/>
              </a:ext>
            </a:extLst>
          </p:cNvPr>
          <p:cNvSpPr/>
          <p:nvPr/>
        </p:nvSpPr>
        <p:spPr>
          <a:xfrm>
            <a:off x="605818" y="7930141"/>
            <a:ext cx="338285" cy="3702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212EC8-2485-408B-80D9-DA5D37940EBD}"/>
              </a:ext>
            </a:extLst>
          </p:cNvPr>
          <p:cNvSpPr/>
          <p:nvPr/>
        </p:nvSpPr>
        <p:spPr>
          <a:xfrm>
            <a:off x="1277179" y="7896175"/>
            <a:ext cx="7866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Lỗi khi đọc hoặc ghi dữ liệu do thiết bị đầy bộ nhớ.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A0C010-E7DA-4E5E-B2D1-A1F2189B7FDD}"/>
              </a:ext>
            </a:extLst>
          </p:cNvPr>
          <p:cNvSpPr/>
          <p:nvPr/>
        </p:nvSpPr>
        <p:spPr>
          <a:xfrm>
            <a:off x="607824" y="8975173"/>
            <a:ext cx="338285" cy="3702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23184B-9507-4E44-A31E-0C6E498C6FA0}"/>
              </a:ext>
            </a:extLst>
          </p:cNvPr>
          <p:cNvSpPr/>
          <p:nvPr/>
        </p:nvSpPr>
        <p:spPr>
          <a:xfrm>
            <a:off x="1240471" y="8923238"/>
            <a:ext cx="5764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Dữ liệu bị hỏng hoặc không tồn tại.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33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A0632402-D728-4295-AC66-460D26F9BA94}"/>
              </a:ext>
            </a:extLst>
          </p:cNvPr>
          <p:cNvSpPr/>
          <p:nvPr/>
        </p:nvSpPr>
        <p:spPr>
          <a:xfrm>
            <a:off x="-14514" y="0"/>
            <a:ext cx="18302514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BA9CFB0D-5295-48D4-B3B7-ABEB059D407D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BC8C137-E75C-4BE0-82CA-040D14947B2F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F0FAEDDF-B0F3-4764-87DE-F796C7FC5B05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E9728D6C-5269-4499-91D5-B12B295C216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7B547F7-4529-43E4-975F-CA74602C4D74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AB67B0FE-F8C9-409B-9B45-CB7F3D0F1220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419457E-0D11-4E51-8EC6-DDF182614CA0}"/>
              </a:ext>
            </a:extLst>
          </p:cNvPr>
          <p:cNvSpPr/>
          <p:nvPr/>
        </p:nvSpPr>
        <p:spPr>
          <a:xfrm>
            <a:off x="-14514" y="-10432"/>
            <a:ext cx="18302514" cy="1300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4A425-0A3D-42FE-9573-FB819BF2583D}"/>
              </a:ext>
            </a:extLst>
          </p:cNvPr>
          <p:cNvSpPr txBox="1"/>
          <p:nvPr/>
        </p:nvSpPr>
        <p:spPr>
          <a:xfrm>
            <a:off x="547241" y="167866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Best practices</a:t>
            </a:r>
            <a:endParaRPr lang="en-US" sz="6000" b="1"/>
          </a:p>
        </p:txBody>
      </p:sp>
      <p:pic>
        <p:nvPicPr>
          <p:cNvPr id="16" name="Graphic 15" descr="Bullseye">
            <a:extLst>
              <a:ext uri="{FF2B5EF4-FFF2-40B4-BE49-F238E27FC236}">
                <a16:creationId xmlns:a16="http://schemas.microsoft.com/office/drawing/2014/main" id="{9BAB3CF7-356B-47A4-A0D3-3A1DFFAD6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230" y="1733322"/>
            <a:ext cx="609169" cy="6091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3BE7C9-CA87-47E7-8EA6-AAB9F7C407E3}"/>
              </a:ext>
            </a:extLst>
          </p:cNvPr>
          <p:cNvSpPr txBox="1"/>
          <p:nvPr/>
        </p:nvSpPr>
        <p:spPr>
          <a:xfrm>
            <a:off x="960703" y="177030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/>
              <a:t>Mục đích:</a:t>
            </a:r>
            <a:endParaRPr lang="en-US" sz="32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47ABE-7C2B-47EC-A6B9-D6DAAC94F6BE}"/>
              </a:ext>
            </a:extLst>
          </p:cNvPr>
          <p:cNvSpPr txBox="1"/>
          <p:nvPr/>
        </p:nvSpPr>
        <p:spPr>
          <a:xfrm>
            <a:off x="850016" y="2365508"/>
            <a:ext cx="16970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Là các quy tắc và thói quen lập trình giúp </a:t>
            </a:r>
            <a:r>
              <a:rPr lang="vi-VN" sz="3200"/>
              <a:t>code</a:t>
            </a:r>
            <a:r>
              <a:rPr lang="en-US" sz="3200"/>
              <a:t> ổn định, dễ bảo trì, tránh lỗi và cải thiện hiệu năng của ứng dụng.</a:t>
            </a:r>
            <a:endParaRPr lang="en-US" sz="300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2E976DF-D166-447A-A759-1842B7B04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674119"/>
              </p:ext>
            </p:extLst>
          </p:nvPr>
        </p:nvGraphicFramePr>
        <p:xfrm>
          <a:off x="1752600" y="3695700"/>
          <a:ext cx="14554200" cy="5866688"/>
        </p:xfrm>
        <a:graphic>
          <a:graphicData uri="http://schemas.openxmlformats.org/drawingml/2006/table">
            <a:tbl>
              <a:tblPr firstRow="1" bandRow="1"/>
              <a:tblGrid>
                <a:gridCol w="5638800">
                  <a:extLst>
                    <a:ext uri="{9D8B030D-6E8A-4147-A177-3AD203B41FA5}">
                      <a16:colId xmlns:a16="http://schemas.microsoft.com/office/drawing/2014/main" val="2605234916"/>
                    </a:ext>
                  </a:extLst>
                </a:gridCol>
                <a:gridCol w="8915400">
                  <a:extLst>
                    <a:ext uri="{9D8B030D-6E8A-4147-A177-3AD203B41FA5}">
                      <a16:colId xmlns:a16="http://schemas.microsoft.com/office/drawing/2014/main" val="1345490254"/>
                    </a:ext>
                  </a:extLst>
                </a:gridCol>
              </a:tblGrid>
              <a:tr h="815697">
                <a:tc>
                  <a:txBody>
                    <a:bodyPr/>
                    <a:lstStyle/>
                    <a:p>
                      <a:r>
                        <a:rPr lang="en-US" sz="3000" b="1"/>
                        <a:t>Best Practice</a:t>
                      </a:r>
                      <a:endParaRPr lang="en-US" sz="3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/>
                        <a:t>Giải thích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172810"/>
                  </a:ext>
                </a:extLst>
              </a:tr>
              <a:tr h="1407917">
                <a:tc>
                  <a:txBody>
                    <a:bodyPr/>
                    <a:lstStyle/>
                    <a:p>
                      <a:r>
                        <a:rPr lang="en-US" sz="3000"/>
                        <a:t>1. Dùng cho dữ liệu nhỏ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SharedPreferences chỉ nên lưu cài đặt, trạng thái — không phù hợp cho dữ liệu lớn.</a:t>
                      </a:r>
                      <a:endParaRPr lang="en-US" sz="3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90017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r>
                        <a:rPr lang="vi-VN" sz="3000"/>
                        <a:t>2. </a:t>
                      </a:r>
                      <a:r>
                        <a:rPr lang="vi-VN" sz="3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Không lưu dữ liệu nhạy cảm</a:t>
                      </a:r>
                      <a:endParaRPr lang="en-US" sz="3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Vì dữ liệu được lưu trực tiếp trên bộ nhớ, dễ bị truy cập.</a:t>
                      </a:r>
                      <a:endParaRPr lang="en-US" sz="3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03997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r>
                        <a:rPr lang="en-US" sz="3000"/>
                        <a:t>3. Định nghĩa key cố định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Dùng const hoặc static để tránh sai sót khi truy cập dữ liệu.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670783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r>
                        <a:rPr lang="en-US" sz="3000"/>
                        <a:t>4. Xử lý lỗi và giá trị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Dùng try-catch, đặt giá trị mặc định để tránh crash ứng dụng.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98854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r>
                        <a:rPr lang="en-US" sz="3000"/>
                        <a:t>5. Tách biệt logic và giao diện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Chỉ cập nhật UI khi cần, giúp code rõ ràng, dễ bảo trì.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196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14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D680CBA-5FF4-454D-AAFB-F502D908F9FC}"/>
              </a:ext>
            </a:extLst>
          </p:cNvPr>
          <p:cNvSpPr/>
          <p:nvPr/>
        </p:nvSpPr>
        <p:spPr>
          <a:xfrm>
            <a:off x="-90140" y="0"/>
            <a:ext cx="11062940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76881EE8-4988-4725-AE0B-B36CE1C5914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F5F77ACB-67C3-4746-9C2B-E80C33A92652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C1663119-2C87-4D57-B718-4EE17A2C3929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46EC185D-93B8-44B1-A2B1-F61FCB0D9F1E}"/>
              </a:ext>
            </a:extLst>
          </p:cNvPr>
          <p:cNvGrpSpPr/>
          <p:nvPr/>
        </p:nvGrpSpPr>
        <p:grpSpPr>
          <a:xfrm>
            <a:off x="482797" y="4712852"/>
            <a:ext cx="6140052" cy="1521485"/>
            <a:chOff x="0" y="-28575"/>
            <a:chExt cx="8186736" cy="2028647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90CBD2A9-67DB-433F-982F-3DC6064CEFDF}"/>
                </a:ext>
              </a:extLst>
            </p:cNvPr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807AE12-9618-470B-86A7-EADC67302D08}"/>
                </a:ext>
              </a:extLst>
            </p:cNvPr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2D3C5534-2344-4C75-AF7A-0F3AC6E2E961}"/>
              </a:ext>
            </a:extLst>
          </p:cNvPr>
          <p:cNvSpPr txBox="1"/>
          <p:nvPr/>
        </p:nvSpPr>
        <p:spPr>
          <a:xfrm>
            <a:off x="709351" y="7226198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A14BFB19-4C09-44BA-B8D0-02F424EEBE9A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9CA2E9E1-987C-4AC5-8544-F9575EC2222C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889E4F5-E051-45DB-A9E3-29BBC91405DB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03D587D-F41D-4D48-91EC-9323F4A1ED12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4D0F10-20C0-4AD7-8747-4A0FFCFF033B}"/>
              </a:ext>
            </a:extLst>
          </p:cNvPr>
          <p:cNvSpPr txBox="1"/>
          <p:nvPr/>
        </p:nvSpPr>
        <p:spPr>
          <a:xfrm>
            <a:off x="616781" y="346243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Ví dụ về Best practice</a:t>
            </a:r>
            <a:endParaRPr lang="en-US" sz="60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3BD11F-ADD9-4F7A-BA60-89ADBBF2C3B7}"/>
              </a:ext>
            </a:extLst>
          </p:cNvPr>
          <p:cNvSpPr txBox="1"/>
          <p:nvPr/>
        </p:nvSpPr>
        <p:spPr>
          <a:xfrm>
            <a:off x="467117" y="2398338"/>
            <a:ext cx="646355" cy="7393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79A5E-3B6E-4355-AFF0-F9584D18ABEE}"/>
              </a:ext>
            </a:extLst>
          </p:cNvPr>
          <p:cNvSpPr txBox="1"/>
          <p:nvPr/>
        </p:nvSpPr>
        <p:spPr>
          <a:xfrm>
            <a:off x="1302580" y="2594404"/>
            <a:ext cx="9670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Sử dụng bất đồng bộ hiệu quả</a:t>
            </a:r>
            <a:endParaRPr lang="vi-VN" sz="2800"/>
          </a:p>
          <a:p>
            <a:r>
              <a:rPr lang="vi-VN" sz="2800">
                <a:cs typeface="Arial" panose="020B0604020202020204" pitchFamily="34" charset="0"/>
              </a:rPr>
              <a:t>-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Dùng async/await trong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_loadSettings</a:t>
            </a:r>
            <a:r>
              <a:rPr lang="en-US" sz="2800">
                <a:cs typeface="Calibri" panose="020F0502020204030204" pitchFamily="34" charset="0"/>
              </a:rPr>
              <a:t>()</a:t>
            </a:r>
            <a:r>
              <a:rPr lang="vi-VN" sz="2800">
                <a:cs typeface="Calibri" panose="020F050202020403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để tránh treo giao diện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D06A8-64AD-4F8D-9CDA-6CB540BBA099}"/>
              </a:ext>
            </a:extLst>
          </p:cNvPr>
          <p:cNvSpPr txBox="1"/>
          <p:nvPr/>
        </p:nvSpPr>
        <p:spPr>
          <a:xfrm>
            <a:off x="1302580" y="4121627"/>
            <a:ext cx="9670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Xử lý lỗi an toàn</a:t>
            </a:r>
            <a:endParaRPr lang="vi-VN" sz="2800"/>
          </a:p>
          <a:p>
            <a:r>
              <a:rPr lang="vi-VN" sz="2800">
                <a:cs typeface="Arial" panose="020B0604020202020204" pitchFamily="34" charset="0"/>
              </a:rPr>
              <a:t>-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Bọc thao tác đọc ghi SharedPreferences trong try - catch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5FF49-5AC0-4D54-9356-4EF6C41425F5}"/>
              </a:ext>
            </a:extLst>
          </p:cNvPr>
          <p:cNvSpPr/>
          <p:nvPr/>
        </p:nvSpPr>
        <p:spPr>
          <a:xfrm>
            <a:off x="1302580" y="5618602"/>
            <a:ext cx="91876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Tách biệt logic và giao diện</a:t>
            </a:r>
            <a:endParaRPr lang="vi-VN" sz="2800"/>
          </a:p>
          <a:p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- Chỉ gọi setState()</a:t>
            </a:r>
            <a:r>
              <a:rPr lang="vi-VN" sz="2800">
                <a:cs typeface="Arial" panose="020B0604020202020204" pitchFamily="34" charset="0"/>
              </a:rPr>
              <a:t>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khi cần cập nhật dữ liệu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47B228-5F16-4F99-A94D-F263A3551C55}"/>
              </a:ext>
            </a:extLst>
          </p:cNvPr>
          <p:cNvSpPr/>
          <p:nvPr/>
        </p:nvSpPr>
        <p:spPr>
          <a:xfrm>
            <a:off x="642180" y="2770144"/>
            <a:ext cx="338285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4AFD4B-98E2-4166-B8E8-D8F800E62906}"/>
              </a:ext>
            </a:extLst>
          </p:cNvPr>
          <p:cNvSpPr/>
          <p:nvPr/>
        </p:nvSpPr>
        <p:spPr>
          <a:xfrm>
            <a:off x="616781" y="4353345"/>
            <a:ext cx="338285" cy="3701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745E5F-0090-4E75-BC77-DB0DB91D5E34}"/>
              </a:ext>
            </a:extLst>
          </p:cNvPr>
          <p:cNvSpPr/>
          <p:nvPr/>
        </p:nvSpPr>
        <p:spPr>
          <a:xfrm>
            <a:off x="631301" y="5887502"/>
            <a:ext cx="338285" cy="3701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456C1D-A0DE-4DC7-8796-534283C5BAF3}"/>
              </a:ext>
            </a:extLst>
          </p:cNvPr>
          <p:cNvSpPr/>
          <p:nvPr/>
        </p:nvSpPr>
        <p:spPr>
          <a:xfrm>
            <a:off x="640332" y="7375909"/>
            <a:ext cx="338285" cy="3702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459C99-FC1A-4F03-8AA2-29CEC0A5B2F3}"/>
              </a:ext>
            </a:extLst>
          </p:cNvPr>
          <p:cNvSpPr/>
          <p:nvPr/>
        </p:nvSpPr>
        <p:spPr>
          <a:xfrm>
            <a:off x="1302580" y="7028037"/>
            <a:ext cx="9670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Tránh hard-code</a:t>
            </a:r>
            <a:endParaRPr lang="vi-VN" sz="2800"/>
          </a:p>
          <a:p>
            <a:r>
              <a:rPr lang="vi-VN" sz="2800">
                <a:cs typeface="Arial" panose="020B0604020202020204" pitchFamily="34" charset="0"/>
              </a:rPr>
              <a:t>- </a:t>
            </a:r>
            <a:r>
              <a:rPr lang="en-US" sz="2800"/>
              <a:t>Định nghĩa key riêng</a:t>
            </a:r>
            <a:r>
              <a:rPr lang="vi-VN" sz="2800"/>
              <a:t> 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kIsDark,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vi-VN" sz="2800">
                <a:latin typeface="Calibri" panose="020F0502020204030204" pitchFamily="34" charset="0"/>
                <a:cs typeface="Calibri" panose="020F0502020204030204" pitchFamily="34" charset="0"/>
              </a:rPr>
              <a:t>kFontSize) </a:t>
            </a:r>
            <a:r>
              <a:rPr lang="vi-VN" sz="2800"/>
              <a:t>giúp dễ bảo trì </a:t>
            </a:r>
            <a:endParaRPr lang="vi-VN" sz="2800"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3561FE-2AE9-4319-A91D-5C1DB8DE9D7A}"/>
              </a:ext>
            </a:extLst>
          </p:cNvPr>
          <p:cNvSpPr/>
          <p:nvPr/>
        </p:nvSpPr>
        <p:spPr>
          <a:xfrm>
            <a:off x="637006" y="8914960"/>
            <a:ext cx="338285" cy="3702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4DD83A-106E-4065-8969-18A458200878}"/>
              </a:ext>
            </a:extLst>
          </p:cNvPr>
          <p:cNvSpPr/>
          <p:nvPr/>
        </p:nvSpPr>
        <p:spPr>
          <a:xfrm>
            <a:off x="1302580" y="8307914"/>
            <a:ext cx="95545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Giữ code rõ ràng, dễ mở rộng</a:t>
            </a:r>
            <a:endParaRPr lang="vi-VN" sz="2800"/>
          </a:p>
          <a:p>
            <a:r>
              <a:rPr lang="vi-VN" sz="2800">
                <a:cs typeface="Arial" panose="020B0604020202020204" pitchFamily="34" charset="0"/>
              </a:rPr>
              <a:t>- </a:t>
            </a:r>
            <a:r>
              <a:rPr lang="en-US" sz="2800"/>
              <a:t>Chia nhỏ chức năng:</a:t>
            </a:r>
            <a:r>
              <a:rPr lang="vi-VN" sz="2800"/>
              <a:t> </a:t>
            </a:r>
            <a:r>
              <a:rPr lang="en-US" sz="2800"/>
              <a:t>_loadSettings()</a:t>
            </a:r>
            <a:r>
              <a:rPr lang="vi-VN" sz="2800"/>
              <a:t>, </a:t>
            </a:r>
            <a:r>
              <a:rPr lang="en-US" sz="2800"/>
              <a:t>_toggleTheme()</a:t>
            </a:r>
            <a:r>
              <a:rPr lang="vi-VN" sz="2800"/>
              <a:t>, </a:t>
            </a:r>
            <a:r>
              <a:rPr lang="en-US" sz="2800"/>
              <a:t>_updateFontSize()</a:t>
            </a:r>
            <a:endParaRPr lang="vi-VN" sz="2800"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F3C1087-137B-48B2-81AA-8F937F2C1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480" y="1602584"/>
            <a:ext cx="6629400" cy="86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3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DA372A-754E-4F9A-AC02-37FAE676C294}"/>
              </a:ext>
            </a:extLst>
          </p:cNvPr>
          <p:cNvSpPr txBox="1"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B62AC-1411-461D-B916-324C73513A49}"/>
              </a:ext>
            </a:extLst>
          </p:cNvPr>
          <p:cNvSpPr txBox="1"/>
          <p:nvPr/>
        </p:nvSpPr>
        <p:spPr>
          <a:xfrm>
            <a:off x="1066800" y="677079"/>
            <a:ext cx="135636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500" b="1">
                <a:solidFill>
                  <a:schemeClr val="bg1"/>
                </a:solidFill>
              </a:rPr>
              <a:t>TÀI LIỆU THAM KHẢO</a:t>
            </a:r>
            <a:endParaRPr lang="en-US" sz="6500" b="1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CC47D1-A015-468A-9FD4-C61FD55686FA}"/>
              </a:ext>
            </a:extLst>
          </p:cNvPr>
          <p:cNvSpPr/>
          <p:nvPr/>
        </p:nvSpPr>
        <p:spPr>
          <a:xfrm>
            <a:off x="1219200" y="2369821"/>
            <a:ext cx="15316200" cy="1905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103D1-6C1C-4DFF-B053-D37623B03C67}"/>
              </a:ext>
            </a:extLst>
          </p:cNvPr>
          <p:cNvSpPr/>
          <p:nvPr/>
        </p:nvSpPr>
        <p:spPr>
          <a:xfrm>
            <a:off x="1219200" y="5037371"/>
            <a:ext cx="15316200" cy="1905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1C4D02-83EF-4D49-A99D-018B33A82750}"/>
              </a:ext>
            </a:extLst>
          </p:cNvPr>
          <p:cNvSpPr/>
          <p:nvPr/>
        </p:nvSpPr>
        <p:spPr>
          <a:xfrm>
            <a:off x="1188720" y="7643961"/>
            <a:ext cx="15316200" cy="1905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F7C5B-E344-4568-BDFC-56383C0D0820}"/>
              </a:ext>
            </a:extLst>
          </p:cNvPr>
          <p:cNvSpPr txBox="1"/>
          <p:nvPr/>
        </p:nvSpPr>
        <p:spPr>
          <a:xfrm>
            <a:off x="1501139" y="2625592"/>
            <a:ext cx="14828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>
                <a:solidFill>
                  <a:schemeClr val="bg1"/>
                </a:solidFill>
              </a:rPr>
              <a:t>1. ThS. Bùi Phú Khuyên, Giáo trính “ LẬP TRÌNH THIẾT BỊ DI ĐỘNG”, Trường Đại học Công Nghệ TP.HCM (HUTECH), 2024.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B2234325-48DF-4CDE-BB1D-815D9556FC4D}"/>
              </a:ext>
            </a:extLst>
          </p:cNvPr>
          <p:cNvSpPr txBox="1"/>
          <p:nvPr/>
        </p:nvSpPr>
        <p:spPr>
          <a:xfrm>
            <a:off x="1561584" y="5942820"/>
            <a:ext cx="12809089" cy="299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Flutter, "Layout widgets," Flutter Docs, 2025.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B7F71ACD-8A38-4FC9-89E6-E2B0B3080615}"/>
              </a:ext>
            </a:extLst>
          </p:cNvPr>
          <p:cNvSpPr txBox="1"/>
          <p:nvPr/>
        </p:nvSpPr>
        <p:spPr>
          <a:xfrm>
            <a:off x="1561584" y="8536941"/>
            <a:ext cx="13745427" cy="299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Flutter, "Scaﬀold class", API documentation, 2025.</a:t>
            </a:r>
          </a:p>
        </p:txBody>
      </p:sp>
    </p:spTree>
    <p:extLst>
      <p:ext uri="{BB962C8B-B14F-4D97-AF65-F5344CB8AC3E}">
        <p14:creationId xmlns:p14="http://schemas.microsoft.com/office/powerpoint/2010/main" val="51047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7734300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10" name="TextBox 10"/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93FB1FB-EA92-402B-9558-105371A18E2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280BB-E6BE-461E-9FCA-6BA353BE642C}"/>
              </a:ext>
            </a:extLst>
          </p:cNvPr>
          <p:cNvSpPr txBox="1"/>
          <p:nvPr/>
        </p:nvSpPr>
        <p:spPr>
          <a:xfrm>
            <a:off x="533400" y="458502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BẢNG PHÂN CÔNG CÔNG VIỆC</a:t>
            </a:r>
            <a:endParaRPr lang="en-US" sz="6000" b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A86A0F-0B1A-4FB0-9F4F-DDD572E42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223011"/>
              </p:ext>
            </p:extLst>
          </p:nvPr>
        </p:nvGraphicFramePr>
        <p:xfrm>
          <a:off x="1426843" y="3009900"/>
          <a:ext cx="15773401" cy="47310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8011">
                  <a:extLst>
                    <a:ext uri="{9D8B030D-6E8A-4147-A177-3AD203B41FA5}">
                      <a16:colId xmlns:a16="http://schemas.microsoft.com/office/drawing/2014/main" val="3380291941"/>
                    </a:ext>
                  </a:extLst>
                </a:gridCol>
                <a:gridCol w="4635746">
                  <a:extLst>
                    <a:ext uri="{9D8B030D-6E8A-4147-A177-3AD203B41FA5}">
                      <a16:colId xmlns:a16="http://schemas.microsoft.com/office/drawing/2014/main" val="1446182596"/>
                    </a:ext>
                  </a:extLst>
                </a:gridCol>
                <a:gridCol w="4646294">
                  <a:extLst>
                    <a:ext uri="{9D8B030D-6E8A-4147-A177-3AD203B41FA5}">
                      <a16:colId xmlns:a16="http://schemas.microsoft.com/office/drawing/2014/main" val="305686781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440862296"/>
                    </a:ext>
                  </a:extLst>
                </a:gridCol>
              </a:tblGrid>
              <a:tr h="116516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STT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HỌ VÀ TÊN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NHIỆM VỤ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KHỐI LƯỢNG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4842146"/>
                  </a:ext>
                </a:extLst>
              </a:tr>
              <a:tr h="17304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01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Trương Văn Tú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Tìm hiểu lí thuyết, code nội dung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50%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0848612"/>
                  </a:ext>
                </a:extLst>
              </a:tr>
              <a:tr h="1835499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02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Trần Đình Quang Nhật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Tìm hiểu lí thuyết, code nội dung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50%</a:t>
                      </a:r>
                      <a:r>
                        <a:rPr lang="vi-VN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679697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8">
            <a:extLst>
              <a:ext uri="{FF2B5EF4-FFF2-40B4-BE49-F238E27FC236}">
                <a16:creationId xmlns:a16="http://schemas.microsoft.com/office/drawing/2014/main" id="{940037A5-8A8C-4558-8202-6CB477607EC3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8F32D8AA-9E38-4975-8244-C57CBDCE2F7B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D06ADB99-458F-4B48-88A4-21591B5EFC18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4945D65-5AC9-4377-A91A-FCF2FFCE84DC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0B866F-AB88-417F-A057-4A22FC3B473E}"/>
              </a:ext>
            </a:extLst>
          </p:cNvPr>
          <p:cNvSpPr txBox="1"/>
          <p:nvPr/>
        </p:nvSpPr>
        <p:spPr>
          <a:xfrm>
            <a:off x="685800" y="410376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NỘI DUNG CHÍNH</a:t>
            </a:r>
            <a:endParaRPr lang="en-US" sz="600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281701-E438-4085-BB40-997DD64989A5}"/>
              </a:ext>
            </a:extLst>
          </p:cNvPr>
          <p:cNvSpPr txBox="1"/>
          <p:nvPr/>
        </p:nvSpPr>
        <p:spPr>
          <a:xfrm>
            <a:off x="1182657" y="2718587"/>
            <a:ext cx="1807529" cy="6455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68A80E-98DC-46D6-91E2-1F637050D1BD}"/>
              </a:ext>
            </a:extLst>
          </p:cNvPr>
          <p:cNvSpPr txBox="1"/>
          <p:nvPr/>
        </p:nvSpPr>
        <p:spPr>
          <a:xfrm>
            <a:off x="1883870" y="3119935"/>
            <a:ext cx="658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1</a:t>
            </a:r>
            <a:endParaRPr lang="en-US" sz="30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901689-913A-4DCB-AF49-CA929830EAC3}"/>
              </a:ext>
            </a:extLst>
          </p:cNvPr>
          <p:cNvSpPr/>
          <p:nvPr/>
        </p:nvSpPr>
        <p:spPr>
          <a:xfrm>
            <a:off x="1887880" y="4866501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2</a:t>
            </a:r>
            <a:endParaRPr lang="en-US" sz="30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60021D-5D0B-4D10-AE04-48E8AC8F0F7E}"/>
              </a:ext>
            </a:extLst>
          </p:cNvPr>
          <p:cNvSpPr/>
          <p:nvPr/>
        </p:nvSpPr>
        <p:spPr>
          <a:xfrm>
            <a:off x="1883870" y="6512397"/>
            <a:ext cx="76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3</a:t>
            </a:r>
            <a:endParaRPr lang="en-US" sz="30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EBF8657-EA61-4FB2-A5F7-03390D7B1C6E}"/>
              </a:ext>
            </a:extLst>
          </p:cNvPr>
          <p:cNvSpPr/>
          <p:nvPr/>
        </p:nvSpPr>
        <p:spPr>
          <a:xfrm>
            <a:off x="1883869" y="8021411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4</a:t>
            </a:r>
            <a:endParaRPr lang="en-US" sz="3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988C79-A546-4B11-9049-CFDC2EAC66B3}"/>
              </a:ext>
            </a:extLst>
          </p:cNvPr>
          <p:cNvSpPr txBox="1"/>
          <p:nvPr/>
        </p:nvSpPr>
        <p:spPr>
          <a:xfrm>
            <a:off x="3248086" y="3127972"/>
            <a:ext cx="63824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Giới thiệu SharedPreference </a:t>
            </a:r>
            <a:endParaRPr lang="en-US" sz="30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C88B3-1E9D-4253-BD00-A12486837D3D}"/>
              </a:ext>
            </a:extLst>
          </p:cNvPr>
          <p:cNvSpPr txBox="1"/>
          <p:nvPr/>
        </p:nvSpPr>
        <p:spPr>
          <a:xfrm>
            <a:off x="3303014" y="4866501"/>
            <a:ext cx="5105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Nguyên lý hoạt động </a:t>
            </a:r>
            <a:endParaRPr lang="en-US" sz="30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66201FC-DA8A-4917-AC76-6077DBE65C8A}"/>
              </a:ext>
            </a:extLst>
          </p:cNvPr>
          <p:cNvSpPr/>
          <p:nvPr/>
        </p:nvSpPr>
        <p:spPr>
          <a:xfrm>
            <a:off x="3303014" y="6512397"/>
            <a:ext cx="25987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Cách sử dụng</a:t>
            </a:r>
            <a:endParaRPr lang="en-US" sz="30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6783259-45D1-4C28-A312-917B925515C7}"/>
              </a:ext>
            </a:extLst>
          </p:cNvPr>
          <p:cNvSpPr/>
          <p:nvPr/>
        </p:nvSpPr>
        <p:spPr>
          <a:xfrm>
            <a:off x="3248086" y="8021411"/>
            <a:ext cx="30684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Demo ứng dụng </a:t>
            </a:r>
            <a:endParaRPr lang="en-US" sz="30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D4C2A13-1C7E-4A93-A2DC-9A1C386E043A}"/>
              </a:ext>
            </a:extLst>
          </p:cNvPr>
          <p:cNvSpPr txBox="1"/>
          <p:nvPr/>
        </p:nvSpPr>
        <p:spPr>
          <a:xfrm>
            <a:off x="9630500" y="2718587"/>
            <a:ext cx="1807529" cy="6455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7AA207-86B3-4F45-A78E-20BCC10102FD}"/>
              </a:ext>
            </a:extLst>
          </p:cNvPr>
          <p:cNvSpPr txBox="1"/>
          <p:nvPr/>
        </p:nvSpPr>
        <p:spPr>
          <a:xfrm>
            <a:off x="10331713" y="3119935"/>
            <a:ext cx="658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5</a:t>
            </a:r>
            <a:endParaRPr lang="en-US" sz="30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E53F7D7-94EA-4907-B4CF-C18729FEEEDB}"/>
              </a:ext>
            </a:extLst>
          </p:cNvPr>
          <p:cNvSpPr/>
          <p:nvPr/>
        </p:nvSpPr>
        <p:spPr>
          <a:xfrm>
            <a:off x="10335723" y="4866501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6</a:t>
            </a:r>
            <a:endParaRPr lang="en-US" sz="30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D21169F-B61A-4F9D-8AC9-31521F4E5D85}"/>
              </a:ext>
            </a:extLst>
          </p:cNvPr>
          <p:cNvSpPr/>
          <p:nvPr/>
        </p:nvSpPr>
        <p:spPr>
          <a:xfrm>
            <a:off x="10331713" y="6512397"/>
            <a:ext cx="76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7</a:t>
            </a:r>
            <a:endParaRPr lang="en-US" sz="300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532BD4-91E4-491C-9D7A-8A636BC493C7}"/>
              </a:ext>
            </a:extLst>
          </p:cNvPr>
          <p:cNvSpPr/>
          <p:nvPr/>
        </p:nvSpPr>
        <p:spPr>
          <a:xfrm>
            <a:off x="10331712" y="8021411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8</a:t>
            </a:r>
            <a:endParaRPr lang="en-US" sz="3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3CB4956-0678-45CF-B1DE-BE0C1B3A2611}"/>
              </a:ext>
            </a:extLst>
          </p:cNvPr>
          <p:cNvSpPr txBox="1"/>
          <p:nvPr/>
        </p:nvSpPr>
        <p:spPr>
          <a:xfrm>
            <a:off x="11695929" y="3127972"/>
            <a:ext cx="63824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Các phương pháp lưu trữ khác</a:t>
            </a:r>
            <a:endParaRPr lang="en-US" sz="3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A00721D-6880-4A22-8A87-533C8C4260A2}"/>
              </a:ext>
            </a:extLst>
          </p:cNvPr>
          <p:cNvSpPr txBox="1"/>
          <p:nvPr/>
        </p:nvSpPr>
        <p:spPr>
          <a:xfrm>
            <a:off x="11717000" y="4866501"/>
            <a:ext cx="5105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So sánh SharedPreference với các phương pháp khác </a:t>
            </a:r>
            <a:endParaRPr lang="en-US" sz="300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B23E2FC-72C3-4FEF-AF09-5E9CEBB5F73E}"/>
              </a:ext>
            </a:extLst>
          </p:cNvPr>
          <p:cNvSpPr/>
          <p:nvPr/>
        </p:nvSpPr>
        <p:spPr>
          <a:xfrm>
            <a:off x="11717000" y="6512397"/>
            <a:ext cx="15744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Xử lý lỗi</a:t>
            </a:r>
            <a:endParaRPr lang="en-US" sz="30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A39152F-676C-4156-9A91-64357807DCDC}"/>
              </a:ext>
            </a:extLst>
          </p:cNvPr>
          <p:cNvSpPr/>
          <p:nvPr/>
        </p:nvSpPr>
        <p:spPr>
          <a:xfrm>
            <a:off x="11695929" y="8021411"/>
            <a:ext cx="27061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Best practices </a:t>
            </a:r>
            <a:endParaRPr lang="en-US"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6F4138-B523-4CC7-8F66-B13158B334C3}"/>
              </a:ext>
            </a:extLst>
          </p:cNvPr>
          <p:cNvSpPr/>
          <p:nvPr/>
        </p:nvSpPr>
        <p:spPr>
          <a:xfrm flipH="1">
            <a:off x="538844" y="7734300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0FDC07B7-1ADC-4121-B704-A1FCF1C7E675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8A3BF9A1-45FE-46EF-92FF-58AC5CCC633A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FEC3E95D-FDB3-4AA4-B52C-EAB823827B8B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5CF07BB-A207-47E9-9A0B-A0037DE21D4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474EF-C169-4E57-9E08-B6C9D6228671}"/>
              </a:ext>
            </a:extLst>
          </p:cNvPr>
          <p:cNvSpPr txBox="1"/>
          <p:nvPr/>
        </p:nvSpPr>
        <p:spPr>
          <a:xfrm>
            <a:off x="533400" y="458502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Giới thiệu về SharedPreference</a:t>
            </a:r>
            <a:endParaRPr lang="en-US" sz="6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D1344B-8D4D-4FD7-BEAD-B825C5A03D99}"/>
              </a:ext>
            </a:extLst>
          </p:cNvPr>
          <p:cNvSpPr txBox="1"/>
          <p:nvPr/>
        </p:nvSpPr>
        <p:spPr>
          <a:xfrm>
            <a:off x="2259599" y="3044593"/>
            <a:ext cx="47961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Định nghĩa:</a:t>
            </a:r>
          </a:p>
          <a:p>
            <a:r>
              <a:rPr lang="vi-VN" sz="3000" b="1"/>
              <a:t> </a:t>
            </a:r>
          </a:p>
          <a:p>
            <a:r>
              <a:rPr lang="vi-VN" sz="2800"/>
              <a:t>Shared Preferences là một plugin trong Flutter dùng để lưu trữ dữ liệu đơn giản dưới dạng key-value trên các nền tảng khác nhau.</a:t>
            </a:r>
            <a:endParaRPr lang="en-US" sz="2800"/>
          </a:p>
        </p:txBody>
      </p:sp>
      <p:pic>
        <p:nvPicPr>
          <p:cNvPr id="15" name="Graphic 14" descr="Information">
            <a:extLst>
              <a:ext uri="{FF2B5EF4-FFF2-40B4-BE49-F238E27FC236}">
                <a16:creationId xmlns:a16="http://schemas.microsoft.com/office/drawing/2014/main" id="{BA581207-EFF4-4176-B05A-B667252FE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8257" y="3079291"/>
            <a:ext cx="639441" cy="540209"/>
          </a:xfrm>
          <a:prstGeom prst="rect">
            <a:avLst/>
          </a:prstGeom>
        </p:spPr>
      </p:pic>
      <p:pic>
        <p:nvPicPr>
          <p:cNvPr id="18" name="Graphic 17" descr="Credit card">
            <a:extLst>
              <a:ext uri="{FF2B5EF4-FFF2-40B4-BE49-F238E27FC236}">
                <a16:creationId xmlns:a16="http://schemas.microsoft.com/office/drawing/2014/main" id="{73F4476E-1DE5-49BD-A6C6-64F64E9F2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3009900"/>
            <a:ext cx="647700" cy="647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725D281-F949-4EC0-9D2D-6EBE4FC91C4A}"/>
              </a:ext>
            </a:extLst>
          </p:cNvPr>
          <p:cNvSpPr/>
          <p:nvPr/>
        </p:nvSpPr>
        <p:spPr>
          <a:xfrm>
            <a:off x="10210800" y="3082266"/>
            <a:ext cx="583655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b="1"/>
              <a:t>Ứng dụng:</a:t>
            </a:r>
          </a:p>
          <a:p>
            <a:endParaRPr lang="vi-VN" sz="3000" b="1"/>
          </a:p>
          <a:p>
            <a:pPr marL="457200" indent="-457200">
              <a:buFontTx/>
              <a:buChar char="-"/>
            </a:pPr>
            <a:r>
              <a:rPr lang="vi-VN" sz="3000"/>
              <a:t>Cài đặt giao diện </a:t>
            </a:r>
          </a:p>
          <a:p>
            <a:pPr marL="457200" indent="-457200">
              <a:buFontTx/>
              <a:buChar char="-"/>
            </a:pPr>
            <a:r>
              <a:rPr lang="vi-VN" sz="3000"/>
              <a:t>Trạng thái đăng nhập</a:t>
            </a:r>
          </a:p>
          <a:p>
            <a:pPr marL="457200" indent="-457200">
              <a:buFontTx/>
              <a:buChar char="-"/>
            </a:pPr>
            <a:r>
              <a:rPr lang="vi-VN" sz="3000"/>
              <a:t>Thông số nhỏ của người dùng</a:t>
            </a:r>
          </a:p>
        </p:txBody>
      </p:sp>
    </p:spTree>
    <p:extLst>
      <p:ext uri="{BB962C8B-B14F-4D97-AF65-F5344CB8AC3E}">
        <p14:creationId xmlns:p14="http://schemas.microsoft.com/office/powerpoint/2010/main" val="169648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2D9E47F5-C71B-4B96-B651-647E21065B0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5E38F50F-B692-48E5-85D8-4A2C043386D2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DFF572A7-EB2B-449A-96D6-E869F421A46E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A8465A7-B1CC-4A19-A8CA-3EA8D11B6178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8AF5A-DF95-4B58-8F97-E72856233531}"/>
              </a:ext>
            </a:extLst>
          </p:cNvPr>
          <p:cNvSpPr txBox="1"/>
          <p:nvPr/>
        </p:nvSpPr>
        <p:spPr>
          <a:xfrm>
            <a:off x="685800" y="410376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Đặc điểm của SharedPreference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212CC-7417-4DA2-A0DC-649BE614CC96}"/>
              </a:ext>
            </a:extLst>
          </p:cNvPr>
          <p:cNvSpPr txBox="1"/>
          <p:nvPr/>
        </p:nvSpPr>
        <p:spPr>
          <a:xfrm>
            <a:off x="1764569" y="2693187"/>
            <a:ext cx="1290957" cy="6455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E774-744F-413E-A554-1300C70848AA}"/>
              </a:ext>
            </a:extLst>
          </p:cNvPr>
          <p:cNvSpPr txBox="1"/>
          <p:nvPr/>
        </p:nvSpPr>
        <p:spPr>
          <a:xfrm>
            <a:off x="2196196" y="3094535"/>
            <a:ext cx="658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1</a:t>
            </a:r>
            <a:endParaRPr lang="en-US" sz="3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BAFF6E-1050-41EA-84E4-E1205C2B33F9}"/>
              </a:ext>
            </a:extLst>
          </p:cNvPr>
          <p:cNvSpPr/>
          <p:nvPr/>
        </p:nvSpPr>
        <p:spPr>
          <a:xfrm>
            <a:off x="2196195" y="4402857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2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1A0A92-71EE-4F40-8E92-1C74F9DBDF9F}"/>
              </a:ext>
            </a:extLst>
          </p:cNvPr>
          <p:cNvSpPr/>
          <p:nvPr/>
        </p:nvSpPr>
        <p:spPr>
          <a:xfrm>
            <a:off x="2155121" y="5721177"/>
            <a:ext cx="76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3</a:t>
            </a:r>
            <a:endParaRPr lang="en-US" sz="3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8C259-A58E-4055-B532-9C4425809734}"/>
              </a:ext>
            </a:extLst>
          </p:cNvPr>
          <p:cNvSpPr/>
          <p:nvPr/>
        </p:nvSpPr>
        <p:spPr>
          <a:xfrm>
            <a:off x="2155121" y="7045673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4</a:t>
            </a:r>
            <a:endParaRPr lang="en-US" sz="3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2DE1F-6C69-49B6-96AB-C9C0A8156584}"/>
              </a:ext>
            </a:extLst>
          </p:cNvPr>
          <p:cNvSpPr txBox="1"/>
          <p:nvPr/>
        </p:nvSpPr>
        <p:spPr>
          <a:xfrm>
            <a:off x="3352801" y="3094535"/>
            <a:ext cx="7343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Dữ liệu được lưu trong bộ nhớ của máy </a:t>
            </a:r>
            <a:endParaRPr lang="en-US" sz="3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52EB2-D7D9-4B01-9526-FFD1A2B5DE22}"/>
              </a:ext>
            </a:extLst>
          </p:cNvPr>
          <p:cNvSpPr txBox="1"/>
          <p:nvPr/>
        </p:nvSpPr>
        <p:spPr>
          <a:xfrm>
            <a:off x="3352800" y="4406331"/>
            <a:ext cx="7242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Được lưu ở dạng key-value đơn giản </a:t>
            </a:r>
            <a:endParaRPr lang="en-US" sz="3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15F82B-8C4B-437C-88F2-CB0AB3241A3E}"/>
              </a:ext>
            </a:extLst>
          </p:cNvPr>
          <p:cNvSpPr/>
          <p:nvPr/>
        </p:nvSpPr>
        <p:spPr>
          <a:xfrm>
            <a:off x="3352800" y="5721177"/>
            <a:ext cx="99095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Bất đồng bộ (asynchronous) </a:t>
            </a:r>
            <a:r>
              <a:rPr lang="vi-VN" sz="3000">
                <a:sym typeface="Wingdings" panose="05000000000000000000" pitchFamily="2" charset="2"/>
              </a:rPr>
              <a:t> cần await để truy xuất</a:t>
            </a:r>
            <a:endParaRPr lang="en-US" sz="3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C1A330-4604-4606-8A67-62AC8A718ECA}"/>
              </a:ext>
            </a:extLst>
          </p:cNvPr>
          <p:cNvSpPr/>
          <p:nvPr/>
        </p:nvSpPr>
        <p:spPr>
          <a:xfrm>
            <a:off x="3352800" y="7045673"/>
            <a:ext cx="99389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Không thích hợp để lưu những dữ liệu lớn và quan trọng </a:t>
            </a:r>
            <a:endParaRPr lang="en-US" sz="3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D78015-5540-4E2C-AE56-E5BA4C883368}"/>
              </a:ext>
            </a:extLst>
          </p:cNvPr>
          <p:cNvSpPr/>
          <p:nvPr/>
        </p:nvSpPr>
        <p:spPr>
          <a:xfrm>
            <a:off x="2153094" y="8347819"/>
            <a:ext cx="385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5</a:t>
            </a:r>
            <a:endParaRPr lang="en-US" sz="3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7FFFC5-1565-42E0-A07F-0CAE5E60684E}"/>
              </a:ext>
            </a:extLst>
          </p:cNvPr>
          <p:cNvSpPr/>
          <p:nvPr/>
        </p:nvSpPr>
        <p:spPr>
          <a:xfrm>
            <a:off x="3352800" y="8370169"/>
            <a:ext cx="60131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Dữ liệu sẽ bị mất khi gỡ ứng dụng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12700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0CA13009-24F5-438C-B640-2DFDC5DF7DB9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F2A581EC-68E1-4517-A406-3731658812B0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62B47A27-343F-488A-B067-B27C79BE7433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FB67A5F-0A84-4A45-AC67-5FB18869F495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3BA6-C43F-47E9-ABAA-C06413BD90D4}"/>
              </a:ext>
            </a:extLst>
          </p:cNvPr>
          <p:cNvSpPr txBox="1"/>
          <p:nvPr/>
        </p:nvSpPr>
        <p:spPr>
          <a:xfrm>
            <a:off x="685800" y="410376"/>
            <a:ext cx="1684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Nguyên lý hoạt động của SharedPreference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CC7CB-F991-4781-BE78-758F8A24259D}"/>
              </a:ext>
            </a:extLst>
          </p:cNvPr>
          <p:cNvSpPr txBox="1"/>
          <p:nvPr/>
        </p:nvSpPr>
        <p:spPr>
          <a:xfrm>
            <a:off x="1855796" y="3086100"/>
            <a:ext cx="1065378" cy="4989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666B7-2173-4ACA-B2E1-A53D3630F6C6}"/>
              </a:ext>
            </a:extLst>
          </p:cNvPr>
          <p:cNvSpPr txBox="1"/>
          <p:nvPr/>
        </p:nvSpPr>
        <p:spPr>
          <a:xfrm>
            <a:off x="3289614" y="3574316"/>
            <a:ext cx="8203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Dữ liệu được lưu trong file cấu hình nội bộ</a:t>
            </a:r>
            <a:endParaRPr lang="en-US" sz="3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61E84-5280-49EC-96A6-8C349002FC6D}"/>
              </a:ext>
            </a:extLst>
          </p:cNvPr>
          <p:cNvSpPr txBox="1"/>
          <p:nvPr/>
        </p:nvSpPr>
        <p:spPr>
          <a:xfrm>
            <a:off x="3289614" y="4554456"/>
            <a:ext cx="1417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Khi khởi động ứng dụng:</a:t>
            </a:r>
          </a:p>
          <a:p>
            <a:r>
              <a:rPr lang="vi-VN" sz="3000"/>
              <a:t>  - 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SharedPreferences.getInstance()</a:t>
            </a:r>
            <a:r>
              <a:rPr lang="vi-VN" sz="3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000"/>
              <a:t>mở kết nối đến file.</a:t>
            </a:r>
          </a:p>
          <a:p>
            <a:r>
              <a:rPr lang="vi-VN" sz="3000"/>
              <a:t>  - Dữ liệu được đọc (get) và hiển thị lên UI.</a:t>
            </a:r>
            <a:endParaRPr lang="en-US" sz="3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0797C-6CDF-4697-8A92-55F6963264D9}"/>
              </a:ext>
            </a:extLst>
          </p:cNvPr>
          <p:cNvSpPr/>
          <p:nvPr/>
        </p:nvSpPr>
        <p:spPr>
          <a:xfrm>
            <a:off x="3289614" y="6407127"/>
            <a:ext cx="9909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Khi người dùng thay đổi cài đặt:</a:t>
            </a:r>
          </a:p>
          <a:p>
            <a:r>
              <a:rPr lang="vi-VN" sz="3000"/>
              <a:t>  - Ghi lại giá trị bằng setState()</a:t>
            </a:r>
            <a:endParaRPr lang="en-US" sz="30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0AB14F-3699-466F-9D55-FB333FBD08F8}"/>
              </a:ext>
            </a:extLst>
          </p:cNvPr>
          <p:cNvSpPr/>
          <p:nvPr/>
        </p:nvSpPr>
        <p:spPr>
          <a:xfrm>
            <a:off x="2191019" y="364967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47D37D-CB7B-46D1-89D8-605BC06239A6}"/>
              </a:ext>
            </a:extLst>
          </p:cNvPr>
          <p:cNvSpPr/>
          <p:nvPr/>
        </p:nvSpPr>
        <p:spPr>
          <a:xfrm>
            <a:off x="2211536" y="4662745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0EF34A-8743-4790-9C60-39DDB68194D0}"/>
              </a:ext>
            </a:extLst>
          </p:cNvPr>
          <p:cNvSpPr/>
          <p:nvPr/>
        </p:nvSpPr>
        <p:spPr>
          <a:xfrm>
            <a:off x="2191019" y="6511671"/>
            <a:ext cx="385053" cy="403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4E12AC-18F8-48A1-9BDC-7B80FF065F78}"/>
              </a:ext>
            </a:extLst>
          </p:cNvPr>
          <p:cNvCxnSpPr>
            <a:cxnSpLocks/>
          </p:cNvCxnSpPr>
          <p:nvPr/>
        </p:nvCxnSpPr>
        <p:spPr>
          <a:xfrm>
            <a:off x="2383545" y="4052958"/>
            <a:ext cx="0" cy="56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0B6BE7-0FF2-4C2A-9C72-A1E39351EB9C}"/>
              </a:ext>
            </a:extLst>
          </p:cNvPr>
          <p:cNvCxnSpPr>
            <a:endCxn id="21" idx="0"/>
          </p:cNvCxnSpPr>
          <p:nvPr/>
        </p:nvCxnSpPr>
        <p:spPr>
          <a:xfrm>
            <a:off x="2383545" y="5080671"/>
            <a:ext cx="1" cy="143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09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9EC4635F-8063-4804-96E1-6A716EFBB4A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BE4CE55C-FFB6-42F4-A93C-00E55568F759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4CBA3A44-92CF-4427-825F-6DABE30869A2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BEBDFA1-831D-4729-8373-F1E411A6ED77}"/>
              </a:ext>
            </a:extLst>
          </p:cNvPr>
          <p:cNvSpPr/>
          <p:nvPr/>
        </p:nvSpPr>
        <p:spPr>
          <a:xfrm>
            <a:off x="-14514" y="-10432"/>
            <a:ext cx="18302514" cy="1953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B5B34-A254-4F0E-B950-6A75B099D73A}"/>
              </a:ext>
            </a:extLst>
          </p:cNvPr>
          <p:cNvSpPr txBox="1"/>
          <p:nvPr/>
        </p:nvSpPr>
        <p:spPr>
          <a:xfrm>
            <a:off x="685800" y="410376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 kiểu dữ liệu được hỗ trợ</a:t>
            </a:r>
            <a:endParaRPr lang="en-US" sz="6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A8CAF-7D52-437A-AD36-C2972909C06D}"/>
              </a:ext>
            </a:extLst>
          </p:cNvPr>
          <p:cNvSpPr txBox="1"/>
          <p:nvPr/>
        </p:nvSpPr>
        <p:spPr>
          <a:xfrm>
            <a:off x="1764569" y="2693187"/>
            <a:ext cx="1290957" cy="6455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14845-D769-4E9C-A5C5-AB790F84A1C7}"/>
              </a:ext>
            </a:extLst>
          </p:cNvPr>
          <p:cNvSpPr txBox="1"/>
          <p:nvPr/>
        </p:nvSpPr>
        <p:spPr>
          <a:xfrm>
            <a:off x="2196196" y="3094535"/>
            <a:ext cx="658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1</a:t>
            </a:r>
            <a:endParaRPr lang="en-US" sz="3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F48FD-7CB5-41A5-82E3-2150ABC26888}"/>
              </a:ext>
            </a:extLst>
          </p:cNvPr>
          <p:cNvSpPr/>
          <p:nvPr/>
        </p:nvSpPr>
        <p:spPr>
          <a:xfrm>
            <a:off x="2196195" y="4402857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2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9C931E-D3B9-4083-BD13-9536BFF8D514}"/>
              </a:ext>
            </a:extLst>
          </p:cNvPr>
          <p:cNvSpPr/>
          <p:nvPr/>
        </p:nvSpPr>
        <p:spPr>
          <a:xfrm>
            <a:off x="2155121" y="5721177"/>
            <a:ext cx="76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3</a:t>
            </a:r>
            <a:endParaRPr lang="en-US" sz="3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955A9-4047-4A3D-BC99-F483F1021220}"/>
              </a:ext>
            </a:extLst>
          </p:cNvPr>
          <p:cNvSpPr/>
          <p:nvPr/>
        </p:nvSpPr>
        <p:spPr>
          <a:xfrm>
            <a:off x="2155121" y="7045673"/>
            <a:ext cx="461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4</a:t>
            </a:r>
            <a:endParaRPr lang="en-US" sz="3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D3B0CE-7CAF-4B61-95CA-955BE55CE15E}"/>
              </a:ext>
            </a:extLst>
          </p:cNvPr>
          <p:cNvSpPr txBox="1"/>
          <p:nvPr/>
        </p:nvSpPr>
        <p:spPr>
          <a:xfrm>
            <a:off x="3352801" y="3094535"/>
            <a:ext cx="7343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int</a:t>
            </a:r>
            <a:endParaRPr lang="en-US" sz="3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65C3C-5735-4D5C-BFA3-59BD34A66C14}"/>
              </a:ext>
            </a:extLst>
          </p:cNvPr>
          <p:cNvSpPr txBox="1"/>
          <p:nvPr/>
        </p:nvSpPr>
        <p:spPr>
          <a:xfrm>
            <a:off x="3352800" y="4406331"/>
            <a:ext cx="7242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/>
              <a:t>double</a:t>
            </a:r>
            <a:endParaRPr lang="en-US" sz="3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EF2127-7BB8-459E-84A9-F7100EB41C58}"/>
              </a:ext>
            </a:extLst>
          </p:cNvPr>
          <p:cNvSpPr/>
          <p:nvPr/>
        </p:nvSpPr>
        <p:spPr>
          <a:xfrm>
            <a:off x="3352800" y="5721177"/>
            <a:ext cx="99095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bool</a:t>
            </a:r>
            <a:endParaRPr lang="en-US" sz="3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3B095-A5E3-4900-A70B-8752B9DF4A65}"/>
              </a:ext>
            </a:extLst>
          </p:cNvPr>
          <p:cNvSpPr/>
          <p:nvPr/>
        </p:nvSpPr>
        <p:spPr>
          <a:xfrm>
            <a:off x="3352800" y="7045673"/>
            <a:ext cx="11881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String</a:t>
            </a:r>
            <a:endParaRPr lang="en-US" sz="3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BB3B33-AAF3-4C38-8149-D258922A2C21}"/>
              </a:ext>
            </a:extLst>
          </p:cNvPr>
          <p:cNvSpPr/>
          <p:nvPr/>
        </p:nvSpPr>
        <p:spPr>
          <a:xfrm>
            <a:off x="2153094" y="8347819"/>
            <a:ext cx="385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/>
              <a:t>5</a:t>
            </a:r>
            <a:endParaRPr lang="en-US" sz="3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EE060-D9FA-41E0-82EF-DA7AEDBF38C3}"/>
              </a:ext>
            </a:extLst>
          </p:cNvPr>
          <p:cNvSpPr/>
          <p:nvPr/>
        </p:nvSpPr>
        <p:spPr>
          <a:xfrm>
            <a:off x="3352800" y="8370169"/>
            <a:ext cx="22349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/>
              <a:t>List&lt;String&gt;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00957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" y="-23132"/>
            <a:ext cx="7467599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5" name="Group 5"/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7" name="TextBox 7"/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391196"/>
            <a:ext cx="6140052" cy="1521485"/>
            <a:chOff x="0" y="-28575"/>
            <a:chExt cx="8186736" cy="20286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8157412" cy="49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endParaRPr lang="en-US" sz="235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9324" y="1506432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5254" y="8904542"/>
            <a:ext cx="3166531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endParaRPr lang="en-US" sz="1325" b="1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  <a:hlinkClick r:id="rId3" action="ppaction://hlinksldjump"/>
            </a:endParaRPr>
          </a:p>
        </p:txBody>
      </p:sp>
      <p:pic>
        <p:nvPicPr>
          <p:cNvPr id="15" name="Graphic 14" descr="Kiosk">
            <a:extLst>
              <a:ext uri="{FF2B5EF4-FFF2-40B4-BE49-F238E27FC236}">
                <a16:creationId xmlns:a16="http://schemas.microsoft.com/office/drawing/2014/main" id="{E459271B-5D83-4D30-9188-8435CD225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82" y="3174857"/>
            <a:ext cx="800100" cy="800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8ADFE6-AA6D-4026-A8E3-5EDF617EA3DC}"/>
              </a:ext>
            </a:extLst>
          </p:cNvPr>
          <p:cNvSpPr/>
          <p:nvPr/>
        </p:nvSpPr>
        <p:spPr>
          <a:xfrm>
            <a:off x="1306339" y="3084616"/>
            <a:ext cx="501826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5000" b="1"/>
              <a:t>Lưu trữ dữ liệu: </a:t>
            </a:r>
            <a:r>
              <a:rPr lang="vi-VN" sz="5000"/>
              <a:t>Sử dụng phương thức “set” </a:t>
            </a:r>
            <a:endParaRPr lang="en-US" sz="5000" b="1"/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FBE5ED97-AD2F-464A-85CB-819F63807EA0}"/>
              </a:ext>
            </a:extLst>
          </p:cNvPr>
          <p:cNvGrpSpPr/>
          <p:nvPr/>
        </p:nvGrpSpPr>
        <p:grpSpPr>
          <a:xfrm>
            <a:off x="1028700" y="1127332"/>
            <a:ext cx="3516875" cy="431386"/>
            <a:chOff x="0" y="0"/>
            <a:chExt cx="4689167" cy="575182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5B3A1A-D448-4946-8180-BB93A1A67470}"/>
                </a:ext>
              </a:extLst>
            </p:cNvPr>
            <p:cNvSpPr/>
            <p:nvPr/>
          </p:nvSpPr>
          <p:spPr>
            <a:xfrm>
              <a:off x="0" y="0"/>
              <a:ext cx="564724" cy="575182"/>
            </a:xfrm>
            <a:custGeom>
              <a:avLst/>
              <a:gdLst/>
              <a:ahLst/>
              <a:cxnLst/>
              <a:rect l="l" t="t" r="r" b="b"/>
              <a:pathLst>
                <a:path w="564724" h="575182">
                  <a:moveTo>
                    <a:pt x="0" y="0"/>
                  </a:moveTo>
                  <a:lnTo>
                    <a:pt x="564724" y="0"/>
                  </a:lnTo>
                  <a:lnTo>
                    <a:pt x="564724" y="575182"/>
                  </a:lnTo>
                  <a:lnTo>
                    <a:pt x="0" y="575182"/>
                  </a:lnTo>
                  <a:lnTo>
                    <a:pt x="0" y="0"/>
                  </a:lnTo>
                  <a:close/>
                </a:path>
              </a:pathLst>
            </a:custGeom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51D614D0-D2D2-4DCF-89E2-67F92E65EF57}"/>
                </a:ext>
              </a:extLst>
            </p:cNvPr>
            <p:cNvSpPr txBox="1"/>
            <p:nvPr/>
          </p:nvSpPr>
          <p:spPr>
            <a:xfrm>
              <a:off x="1102795" y="78041"/>
              <a:ext cx="358637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 lang="en-US" sz="2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AB0EBBF-9DF6-4E7F-81DA-7C68188F06C6}"/>
              </a:ext>
            </a:extLst>
          </p:cNvPr>
          <p:cNvSpPr/>
          <p:nvPr/>
        </p:nvSpPr>
        <p:spPr>
          <a:xfrm>
            <a:off x="-14514" y="-10432"/>
            <a:ext cx="18302514" cy="15691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5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D4AB82-18B3-4BD2-9012-1DF42FA6AE8A}"/>
              </a:ext>
            </a:extLst>
          </p:cNvPr>
          <p:cNvSpPr txBox="1"/>
          <p:nvPr/>
        </p:nvSpPr>
        <p:spPr>
          <a:xfrm>
            <a:off x="551544" y="266311"/>
            <a:ext cx="1291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/>
              <a:t>Cách sử dụng SharedPreference</a:t>
            </a:r>
            <a:endParaRPr lang="en-US" sz="6000" b="1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1FCBDBA-6896-4C8F-B5AB-118033742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4015" y="2095500"/>
            <a:ext cx="10838502" cy="746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1803</Words>
  <Application>Microsoft Office PowerPoint</Application>
  <PresentationFormat>Custom</PresentationFormat>
  <Paragraphs>238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Muli Semi-Bold</vt:lpstr>
      <vt:lpstr>Muli</vt:lpstr>
      <vt:lpstr>Wingdings</vt:lpstr>
      <vt:lpstr>Arial</vt:lpstr>
      <vt:lpstr>Times New Roman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 Trắng Mô đun Trừu tượng Bản trình bày chiến lược Bản thuyết trình Kinh doanh</dc:title>
  <cp:lastModifiedBy>Trương Văn Tú</cp:lastModifiedBy>
  <cp:revision>49</cp:revision>
  <dcterms:created xsi:type="dcterms:W3CDTF">2006-08-16T00:00:00Z</dcterms:created>
  <dcterms:modified xsi:type="dcterms:W3CDTF">2025-10-27T12:30:22Z</dcterms:modified>
  <dc:identifier>DAG244OiRL0</dc:identifier>
</cp:coreProperties>
</file>